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9951" autoAdjust="0"/>
    <p:restoredTop sz="99042" autoAdjust="0"/>
  </p:normalViewPr>
  <p:slideViewPr>
    <p:cSldViewPr snapToGrid="0">
      <p:cViewPr>
        <p:scale>
          <a:sx n="143" d="100"/>
          <a:sy n="143" d="100"/>
        </p:scale>
        <p:origin x="-1400" y="-3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5DAD2-6D68-4278-A07E-A8BDE4E78A4D}" type="datetimeFigureOut">
              <a:rPr lang="it-IT" smtClean="0"/>
              <a:t>23/05/24</a:t>
            </a:fld>
            <a:endParaRPr lang="it-IT" dirty="0"/>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3D483C-EB4F-4823-86CE-756F7E26E20B}" type="slidenum">
              <a:rPr lang="it-IT" smtClean="0"/>
              <a:t>‹n.›</a:t>
            </a:fld>
            <a:endParaRPr lang="it-IT" dirty="0"/>
          </a:p>
        </p:txBody>
      </p:sp>
    </p:spTree>
    <p:extLst>
      <p:ext uri="{BB962C8B-B14F-4D97-AF65-F5344CB8AC3E}">
        <p14:creationId xmlns:p14="http://schemas.microsoft.com/office/powerpoint/2010/main" val="317223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793D483C-EB4F-4823-86CE-756F7E26E20B}" type="slidenum">
              <a:rPr lang="it-IT" smtClean="0"/>
              <a:t>1</a:t>
            </a:fld>
            <a:endParaRPr lang="it-IT" dirty="0"/>
          </a:p>
        </p:txBody>
      </p:sp>
    </p:spTree>
    <p:extLst>
      <p:ext uri="{BB962C8B-B14F-4D97-AF65-F5344CB8AC3E}">
        <p14:creationId xmlns:p14="http://schemas.microsoft.com/office/powerpoint/2010/main" val="2871072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CEE4F8D0-AE7E-4016-8614-B17CED08865E}" type="datetimeFigureOut">
              <a:rPr lang="it-IT" smtClean="0"/>
              <a:t>23/05/24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78F39C6-B463-4AC7-B508-ECEB96898588}" type="slidenum">
              <a:rPr lang="it-IT" smtClean="0"/>
              <a:t>‹n.›</a:t>
            </a:fld>
            <a:endParaRPr lang="it-IT" dirty="0"/>
          </a:p>
        </p:txBody>
      </p:sp>
    </p:spTree>
    <p:extLst>
      <p:ext uri="{BB962C8B-B14F-4D97-AF65-F5344CB8AC3E}">
        <p14:creationId xmlns:p14="http://schemas.microsoft.com/office/powerpoint/2010/main" val="149577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EE4F8D0-AE7E-4016-8614-B17CED08865E}" type="datetimeFigureOut">
              <a:rPr lang="it-IT" smtClean="0"/>
              <a:t>23/05/24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78F39C6-B463-4AC7-B508-ECEB96898588}" type="slidenum">
              <a:rPr lang="it-IT" smtClean="0"/>
              <a:t>‹n.›</a:t>
            </a:fld>
            <a:endParaRPr lang="it-IT" dirty="0"/>
          </a:p>
        </p:txBody>
      </p:sp>
    </p:spTree>
    <p:extLst>
      <p:ext uri="{BB962C8B-B14F-4D97-AF65-F5344CB8AC3E}">
        <p14:creationId xmlns:p14="http://schemas.microsoft.com/office/powerpoint/2010/main" val="3652958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EE4F8D0-AE7E-4016-8614-B17CED08865E}" type="datetimeFigureOut">
              <a:rPr lang="it-IT" smtClean="0"/>
              <a:t>23/05/24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78F39C6-B463-4AC7-B508-ECEB96898588}" type="slidenum">
              <a:rPr lang="it-IT" smtClean="0"/>
              <a:t>‹n.›</a:t>
            </a:fld>
            <a:endParaRPr lang="it-IT" dirty="0"/>
          </a:p>
        </p:txBody>
      </p:sp>
    </p:spTree>
    <p:extLst>
      <p:ext uri="{BB962C8B-B14F-4D97-AF65-F5344CB8AC3E}">
        <p14:creationId xmlns:p14="http://schemas.microsoft.com/office/powerpoint/2010/main" val="423343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CEE4F8D0-AE7E-4016-8614-B17CED08865E}" type="datetimeFigureOut">
              <a:rPr lang="it-IT" smtClean="0"/>
              <a:t>23/05/24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78F39C6-B463-4AC7-B508-ECEB96898588}" type="slidenum">
              <a:rPr lang="it-IT" smtClean="0"/>
              <a:t>‹n.›</a:t>
            </a:fld>
            <a:endParaRPr lang="it-IT" dirty="0"/>
          </a:p>
        </p:txBody>
      </p:sp>
    </p:spTree>
    <p:extLst>
      <p:ext uri="{BB962C8B-B14F-4D97-AF65-F5344CB8AC3E}">
        <p14:creationId xmlns:p14="http://schemas.microsoft.com/office/powerpoint/2010/main" val="280845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CEE4F8D0-AE7E-4016-8614-B17CED08865E}" type="datetimeFigureOut">
              <a:rPr lang="it-IT" smtClean="0"/>
              <a:t>23/05/24</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D78F39C6-B463-4AC7-B508-ECEB96898588}" type="slidenum">
              <a:rPr lang="it-IT" smtClean="0"/>
              <a:t>‹n.›</a:t>
            </a:fld>
            <a:endParaRPr lang="it-IT" dirty="0"/>
          </a:p>
        </p:txBody>
      </p:sp>
    </p:spTree>
    <p:extLst>
      <p:ext uri="{BB962C8B-B14F-4D97-AF65-F5344CB8AC3E}">
        <p14:creationId xmlns:p14="http://schemas.microsoft.com/office/powerpoint/2010/main" val="395363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CEE4F8D0-AE7E-4016-8614-B17CED08865E}" type="datetimeFigureOut">
              <a:rPr lang="it-IT" smtClean="0"/>
              <a:t>23/05/24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78F39C6-B463-4AC7-B508-ECEB96898588}" type="slidenum">
              <a:rPr lang="it-IT" smtClean="0"/>
              <a:t>‹n.›</a:t>
            </a:fld>
            <a:endParaRPr lang="it-IT" dirty="0"/>
          </a:p>
        </p:txBody>
      </p:sp>
    </p:spTree>
    <p:extLst>
      <p:ext uri="{BB962C8B-B14F-4D97-AF65-F5344CB8AC3E}">
        <p14:creationId xmlns:p14="http://schemas.microsoft.com/office/powerpoint/2010/main" val="1661224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CEE4F8D0-AE7E-4016-8614-B17CED08865E}" type="datetimeFigureOut">
              <a:rPr lang="it-IT" smtClean="0"/>
              <a:t>23/05/24</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D78F39C6-B463-4AC7-B508-ECEB96898588}" type="slidenum">
              <a:rPr lang="it-IT" smtClean="0"/>
              <a:t>‹n.›</a:t>
            </a:fld>
            <a:endParaRPr lang="it-IT" dirty="0"/>
          </a:p>
        </p:txBody>
      </p:sp>
    </p:spTree>
    <p:extLst>
      <p:ext uri="{BB962C8B-B14F-4D97-AF65-F5344CB8AC3E}">
        <p14:creationId xmlns:p14="http://schemas.microsoft.com/office/powerpoint/2010/main" val="2290666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CEE4F8D0-AE7E-4016-8614-B17CED08865E}" type="datetimeFigureOut">
              <a:rPr lang="it-IT" smtClean="0"/>
              <a:t>23/05/24</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D78F39C6-B463-4AC7-B508-ECEB96898588}" type="slidenum">
              <a:rPr lang="it-IT" smtClean="0"/>
              <a:t>‹n.›</a:t>
            </a:fld>
            <a:endParaRPr lang="it-IT" dirty="0"/>
          </a:p>
        </p:txBody>
      </p:sp>
    </p:spTree>
    <p:extLst>
      <p:ext uri="{BB962C8B-B14F-4D97-AF65-F5344CB8AC3E}">
        <p14:creationId xmlns:p14="http://schemas.microsoft.com/office/powerpoint/2010/main" val="2493095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EE4F8D0-AE7E-4016-8614-B17CED08865E}" type="datetimeFigureOut">
              <a:rPr lang="it-IT" smtClean="0"/>
              <a:t>23/05/24</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D78F39C6-B463-4AC7-B508-ECEB96898588}" type="slidenum">
              <a:rPr lang="it-IT" smtClean="0"/>
              <a:t>‹n.›</a:t>
            </a:fld>
            <a:endParaRPr lang="it-IT" dirty="0"/>
          </a:p>
        </p:txBody>
      </p:sp>
    </p:spTree>
    <p:extLst>
      <p:ext uri="{BB962C8B-B14F-4D97-AF65-F5344CB8AC3E}">
        <p14:creationId xmlns:p14="http://schemas.microsoft.com/office/powerpoint/2010/main" val="153237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EE4F8D0-AE7E-4016-8614-B17CED08865E}" type="datetimeFigureOut">
              <a:rPr lang="it-IT" smtClean="0"/>
              <a:t>23/05/24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78F39C6-B463-4AC7-B508-ECEB96898588}" type="slidenum">
              <a:rPr lang="it-IT" smtClean="0"/>
              <a:t>‹n.›</a:t>
            </a:fld>
            <a:endParaRPr lang="it-IT" dirty="0"/>
          </a:p>
        </p:txBody>
      </p:sp>
    </p:spTree>
    <p:extLst>
      <p:ext uri="{BB962C8B-B14F-4D97-AF65-F5344CB8AC3E}">
        <p14:creationId xmlns:p14="http://schemas.microsoft.com/office/powerpoint/2010/main" val="2908754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CEE4F8D0-AE7E-4016-8614-B17CED08865E}" type="datetimeFigureOut">
              <a:rPr lang="it-IT" smtClean="0"/>
              <a:t>23/05/24</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D78F39C6-B463-4AC7-B508-ECEB96898588}" type="slidenum">
              <a:rPr lang="it-IT" smtClean="0"/>
              <a:t>‹n.›</a:t>
            </a:fld>
            <a:endParaRPr lang="it-IT" dirty="0"/>
          </a:p>
        </p:txBody>
      </p:sp>
    </p:spTree>
    <p:extLst>
      <p:ext uri="{BB962C8B-B14F-4D97-AF65-F5344CB8AC3E}">
        <p14:creationId xmlns:p14="http://schemas.microsoft.com/office/powerpoint/2010/main" val="24701386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4F8D0-AE7E-4016-8614-B17CED08865E}" type="datetimeFigureOut">
              <a:rPr lang="it-IT" smtClean="0"/>
              <a:t>23/05/24</a:t>
            </a:fld>
            <a:endParaRPr lang="it-IT"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F39C6-B463-4AC7-B508-ECEB96898588}" type="slidenum">
              <a:rPr lang="it-IT" smtClean="0"/>
              <a:t>‹n.›</a:t>
            </a:fld>
            <a:endParaRPr lang="it-IT" dirty="0"/>
          </a:p>
        </p:txBody>
      </p:sp>
    </p:spTree>
    <p:extLst>
      <p:ext uri="{BB962C8B-B14F-4D97-AF65-F5344CB8AC3E}">
        <p14:creationId xmlns:p14="http://schemas.microsoft.com/office/powerpoint/2010/main" val="3913813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oleObject" Target="../embeddings/oleObject1.bin"/><Relationship Id="rId7" Type="http://schemas.openxmlformats.org/officeDocument/2006/relationships/image" Target="../media/image4.wmf"/><Relationship Id="rId8" Type="http://schemas.openxmlformats.org/officeDocument/2006/relationships/image" Target="../media/image8.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xmlns="" id="{AEA77122-6B3B-BC82-23E6-19C53ED0B6F0}"/>
              </a:ext>
            </a:extLst>
          </p:cNvPr>
          <p:cNvPicPr>
            <a:picLocks noChangeAspect="1"/>
          </p:cNvPicPr>
          <p:nvPr/>
        </p:nvPicPr>
        <p:blipFill>
          <a:blip r:embed="rId3"/>
          <a:stretch>
            <a:fillRect/>
          </a:stretch>
        </p:blipFill>
        <p:spPr>
          <a:xfrm>
            <a:off x="8089519" y="4378797"/>
            <a:ext cx="3189141" cy="1656376"/>
          </a:xfrm>
          <a:prstGeom prst="rect">
            <a:avLst/>
          </a:prstGeom>
        </p:spPr>
      </p:pic>
      <p:pic>
        <p:nvPicPr>
          <p:cNvPr id="85" name="Immagine 84">
            <a:extLst>
              <a:ext uri="{FF2B5EF4-FFF2-40B4-BE49-F238E27FC236}">
                <a16:creationId xmlns:a16="http://schemas.microsoft.com/office/drawing/2014/main" xmlns="" id="{C10CB88F-D50F-A310-C8A0-78F750447E3D}"/>
              </a:ext>
            </a:extLst>
          </p:cNvPr>
          <p:cNvPicPr>
            <a:picLocks noChangeAspect="1"/>
          </p:cNvPicPr>
          <p:nvPr/>
        </p:nvPicPr>
        <p:blipFill>
          <a:blip r:embed="rId4"/>
          <a:stretch>
            <a:fillRect/>
          </a:stretch>
        </p:blipFill>
        <p:spPr>
          <a:xfrm>
            <a:off x="8721405" y="2663531"/>
            <a:ext cx="2372056" cy="1400371"/>
          </a:xfrm>
          <a:prstGeom prst="rect">
            <a:avLst/>
          </a:prstGeom>
        </p:spPr>
      </p:pic>
      <p:pic>
        <p:nvPicPr>
          <p:cNvPr id="83" name="Immagine 82">
            <a:extLst>
              <a:ext uri="{FF2B5EF4-FFF2-40B4-BE49-F238E27FC236}">
                <a16:creationId xmlns:a16="http://schemas.microsoft.com/office/drawing/2014/main" xmlns="" id="{09AD2DF2-912D-672C-A980-DCBA63C5E270}"/>
              </a:ext>
            </a:extLst>
          </p:cNvPr>
          <p:cNvPicPr>
            <a:picLocks noChangeAspect="1"/>
          </p:cNvPicPr>
          <p:nvPr/>
        </p:nvPicPr>
        <p:blipFill>
          <a:blip r:embed="rId5"/>
          <a:stretch>
            <a:fillRect/>
          </a:stretch>
        </p:blipFill>
        <p:spPr>
          <a:xfrm>
            <a:off x="2944126" y="2558982"/>
            <a:ext cx="2611273" cy="1428810"/>
          </a:xfrm>
          <a:prstGeom prst="rect">
            <a:avLst/>
          </a:prstGeom>
        </p:spPr>
      </p:pic>
      <p:sp>
        <p:nvSpPr>
          <p:cNvPr id="5" name="Rettangolo arrotondato 4"/>
          <p:cNvSpPr/>
          <p:nvPr/>
        </p:nvSpPr>
        <p:spPr>
          <a:xfrm>
            <a:off x="407960" y="644313"/>
            <a:ext cx="2347958" cy="288000"/>
          </a:xfrm>
          <a:prstGeom prst="roundRect">
            <a:avLst/>
          </a:prstGeom>
          <a:solidFill>
            <a:schemeClr val="accent1"/>
          </a:solidFill>
          <a:ln w="2540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chorCtr="0"/>
          <a:lstStyle/>
          <a:p>
            <a:pPr algn="ctr"/>
            <a:r>
              <a:rPr lang="it-IT" sz="1400" b="1" kern="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Tecnica di manutenzione</a:t>
            </a:r>
          </a:p>
        </p:txBody>
      </p:sp>
      <p:sp>
        <p:nvSpPr>
          <p:cNvPr id="31" name="Casella di testo 89">
            <a:extLst>
              <a:ext uri="{FF2B5EF4-FFF2-40B4-BE49-F238E27FC236}">
                <a16:creationId xmlns:a16="http://schemas.microsoft.com/office/drawing/2014/main" xmlns="" id="{5D4CDE87-A1DD-41D4-972B-DA83C07448B6}"/>
              </a:ext>
            </a:extLst>
          </p:cNvPr>
          <p:cNvSpPr txBox="1">
            <a:spLocks noChangeArrowheads="1"/>
          </p:cNvSpPr>
          <p:nvPr/>
        </p:nvSpPr>
        <p:spPr bwMode="auto">
          <a:xfrm>
            <a:off x="1676217" y="9739003"/>
            <a:ext cx="498475" cy="222250"/>
          </a:xfrm>
          <a:prstGeom prst="rect">
            <a:avLst/>
          </a:prstGeom>
          <a:solidFill>
            <a:srgbClr val="FFFFFF"/>
          </a:solidFill>
          <a:ln w="6350">
            <a:solidFill>
              <a:srgbClr val="000000"/>
            </a:solid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100" b="0"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r>
              <a:rPr kumimoji="0" lang="it-IT" altLang="it-IT" sz="1100" b="0" i="0" u="none" strike="noStrike" cap="none" normalizeH="0" baseline="0" dirty="0">
                <a:ln>
                  <a:noFill/>
                </a:ln>
                <a:solidFill>
                  <a:srgbClr val="FF0000"/>
                </a:solidFill>
                <a:effectLst/>
                <a:latin typeface="Symbol" panose="05050102010706020507" pitchFamily="18" charset="2"/>
                <a:ea typeface="Calibri" panose="020F0502020204030204" pitchFamily="34" charset="0"/>
                <a:cs typeface="Times New Roman" panose="02020603050405020304" pitchFamily="18" charset="0"/>
              </a:rPr>
              <a:t>s</a:t>
            </a:r>
            <a:r>
              <a:rPr kumimoji="0" lang="it-IT" altLang="it-IT" sz="1100" b="0" i="0" u="none" strike="noStrike" cap="none" normalizeH="0" baseline="-30000" dirty="0">
                <a:ln>
                  <a:noFill/>
                </a:ln>
                <a:solidFill>
                  <a:srgbClr val="FF0000"/>
                </a:solidFill>
                <a:effectLst/>
                <a:latin typeface="Arial" panose="020B0604020202020204" pitchFamily="34" charset="0"/>
                <a:ea typeface="Calibri" panose="020F0502020204030204" pitchFamily="34" charset="0"/>
                <a:cs typeface="Arial" panose="020B0604020202020204" pitchFamily="34" charset="0"/>
              </a:rPr>
              <a:t>max</a:t>
            </a:r>
            <a:r>
              <a:rPr kumimoji="0" lang="it-IT" altLang="it-IT" sz="1100" b="0" i="1" u="none" strike="noStrike" cap="none" normalizeH="0" baseline="-30000" dirty="0">
                <a:ln>
                  <a:noFill/>
                </a:ln>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Mf </a:t>
            </a: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
        <p:nvSpPr>
          <p:cNvPr id="46" name="Rectangle 2">
            <a:extLst>
              <a:ext uri="{FF2B5EF4-FFF2-40B4-BE49-F238E27FC236}">
                <a16:creationId xmlns:a16="http://schemas.microsoft.com/office/drawing/2014/main" xmlns="" id="{061C24A1-85C9-D2FF-2A01-73340310D64E}"/>
              </a:ext>
            </a:extLst>
          </p:cNvPr>
          <p:cNvSpPr>
            <a:spLocks noChangeArrowheads="1"/>
          </p:cNvSpPr>
          <p:nvPr/>
        </p:nvSpPr>
        <p:spPr bwMode="auto">
          <a:xfrm>
            <a:off x="0" y="0"/>
            <a:ext cx="550876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it-IT" dirty="0"/>
          </a:p>
        </p:txBody>
      </p:sp>
      <p:sp>
        <p:nvSpPr>
          <p:cNvPr id="60" name="Rectangle 4">
            <a:extLst>
              <a:ext uri="{FF2B5EF4-FFF2-40B4-BE49-F238E27FC236}">
                <a16:creationId xmlns:a16="http://schemas.microsoft.com/office/drawing/2014/main" xmlns="" id="{7B8FF518-1266-2B16-64AA-A734EBF34CC2}"/>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dirty="0"/>
          </a:p>
        </p:txBody>
      </p:sp>
      <p:sp>
        <p:nvSpPr>
          <p:cNvPr id="24" name="Rectangle 2">
            <a:extLst>
              <a:ext uri="{FF2B5EF4-FFF2-40B4-BE49-F238E27FC236}">
                <a16:creationId xmlns:a16="http://schemas.microsoft.com/office/drawing/2014/main" xmlns="" id="{EA04B6FB-2543-F45C-2660-BAE50C85A809}"/>
              </a:ext>
            </a:extLst>
          </p:cNvPr>
          <p:cNvSpPr>
            <a:spLocks noChangeArrowheads="1"/>
          </p:cNvSpPr>
          <p:nvPr/>
        </p:nvSpPr>
        <p:spPr bwMode="auto">
          <a:xfrm>
            <a:off x="10579858" y="318102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dirty="0"/>
          </a:p>
        </p:txBody>
      </p:sp>
      <p:sp>
        <p:nvSpPr>
          <p:cNvPr id="63" name="Rettangolo con angoli arrotondati 62">
            <a:extLst>
              <a:ext uri="{FF2B5EF4-FFF2-40B4-BE49-F238E27FC236}">
                <a16:creationId xmlns:a16="http://schemas.microsoft.com/office/drawing/2014/main" xmlns="" id="{A47E5237-9488-F8AC-F7F2-5281E913383B}"/>
              </a:ext>
            </a:extLst>
          </p:cNvPr>
          <p:cNvSpPr/>
          <p:nvPr/>
        </p:nvSpPr>
        <p:spPr>
          <a:xfrm>
            <a:off x="810969" y="1216997"/>
            <a:ext cx="770969" cy="288000"/>
          </a:xfrm>
          <a:prstGeom prst="roundRect">
            <a:avLst/>
          </a:prstGeom>
          <a:solidFill>
            <a:schemeClr val="accent1">
              <a:lumMod val="20000"/>
              <a:lumOff val="80000"/>
            </a:schemeClr>
          </a:solid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i="0" u="none" strike="noStrike" baseline="0" dirty="0">
                <a:solidFill>
                  <a:srgbClr val="0070C0"/>
                </a:solidFill>
                <a:latin typeface="Arial" panose="020B0604020202020204" pitchFamily="34" charset="0"/>
                <a:cs typeface="Arial" panose="020B0604020202020204" pitchFamily="34" charset="0"/>
              </a:rPr>
              <a:t>Guasto</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cxnSp>
        <p:nvCxnSpPr>
          <p:cNvPr id="14" name="Connettore 2 13">
            <a:extLst>
              <a:ext uri="{FF2B5EF4-FFF2-40B4-BE49-F238E27FC236}">
                <a16:creationId xmlns:a16="http://schemas.microsoft.com/office/drawing/2014/main" xmlns="" id="{D2F3FEC7-27EF-D0AC-FAD4-1EF391F3D885}"/>
              </a:ext>
            </a:extLst>
          </p:cNvPr>
          <p:cNvCxnSpPr>
            <a:cxnSpLocks/>
            <a:stCxn id="4" idx="3"/>
            <a:endCxn id="6" idx="1"/>
          </p:cNvCxnSpPr>
          <p:nvPr/>
        </p:nvCxnSpPr>
        <p:spPr>
          <a:xfrm>
            <a:off x="4264325" y="785758"/>
            <a:ext cx="241519" cy="2237"/>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13" name="Connettore 2 212">
            <a:extLst>
              <a:ext uri="{FF2B5EF4-FFF2-40B4-BE49-F238E27FC236}">
                <a16:creationId xmlns:a16="http://schemas.microsoft.com/office/drawing/2014/main" xmlns="" id="{B53819AA-9F97-80FE-838A-6A3205501BA9}"/>
              </a:ext>
            </a:extLst>
          </p:cNvPr>
          <p:cNvCxnSpPr>
            <a:cxnSpLocks/>
            <a:endCxn id="63" idx="1"/>
          </p:cNvCxnSpPr>
          <p:nvPr/>
        </p:nvCxnSpPr>
        <p:spPr>
          <a:xfrm flipV="1">
            <a:off x="586810" y="1360997"/>
            <a:ext cx="224159" cy="9974"/>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16" name="Connettore diritto 215">
            <a:extLst>
              <a:ext uri="{FF2B5EF4-FFF2-40B4-BE49-F238E27FC236}">
                <a16:creationId xmlns:a16="http://schemas.microsoft.com/office/drawing/2014/main" xmlns="" id="{6FB82BFB-FCD9-436F-79F0-3F7027FCBFD8}"/>
              </a:ext>
            </a:extLst>
          </p:cNvPr>
          <p:cNvCxnSpPr>
            <a:cxnSpLocks/>
          </p:cNvCxnSpPr>
          <p:nvPr/>
        </p:nvCxnSpPr>
        <p:spPr>
          <a:xfrm flipV="1">
            <a:off x="581906" y="937652"/>
            <a:ext cx="10340" cy="3374149"/>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Rettangolo con angoli arrotondati 3">
            <a:extLst>
              <a:ext uri="{FF2B5EF4-FFF2-40B4-BE49-F238E27FC236}">
                <a16:creationId xmlns:a16="http://schemas.microsoft.com/office/drawing/2014/main" xmlns="" id="{3236B61D-4558-00E5-494F-0F18E6A1FEB6}"/>
              </a:ext>
            </a:extLst>
          </p:cNvPr>
          <p:cNvSpPr/>
          <p:nvPr/>
        </p:nvSpPr>
        <p:spPr>
          <a:xfrm>
            <a:off x="3087671" y="641758"/>
            <a:ext cx="1176654" cy="288000"/>
          </a:xfrm>
          <a:prstGeom prst="roundRect">
            <a:avLst/>
          </a:prstGeom>
          <a:solidFill>
            <a:schemeClr val="accent1">
              <a:lumMod val="20000"/>
              <a:lumOff val="80000"/>
            </a:schemeClr>
          </a:solid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i="0" u="none" strike="noStrike" baseline="0" dirty="0">
                <a:solidFill>
                  <a:srgbClr val="0070C0"/>
                </a:solidFill>
                <a:latin typeface="Arial" panose="020B0604020202020204" pitchFamily="34" charset="0"/>
                <a:cs typeface="Arial" panose="020B0604020202020204" pitchFamily="34" charset="0"/>
              </a:rPr>
              <a:t>manutenzione</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6" name="Rettangolo con angoli arrotondati 5">
            <a:extLst>
              <a:ext uri="{FF2B5EF4-FFF2-40B4-BE49-F238E27FC236}">
                <a16:creationId xmlns:a16="http://schemas.microsoft.com/office/drawing/2014/main" xmlns="" id="{9E4D5526-8F49-C2F7-5AD3-A5F0EAF3B242}"/>
              </a:ext>
            </a:extLst>
          </p:cNvPr>
          <p:cNvSpPr/>
          <p:nvPr/>
        </p:nvSpPr>
        <p:spPr>
          <a:xfrm>
            <a:off x="4505844" y="499995"/>
            <a:ext cx="6813538" cy="576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dirty="0">
                <a:solidFill>
                  <a:schemeClr val="tx1"/>
                </a:solidFill>
                <a:latin typeface="Arial" panose="020B0604020202020204" pitchFamily="34" charset="0"/>
                <a:cs typeface="Arial" panose="020B0604020202020204" pitchFamily="34" charset="0"/>
              </a:rPr>
              <a:t>Funzione aziendale alla quale sono demandati il controllo costante degli impianti e l’insieme dei lavori </a:t>
            </a:r>
          </a:p>
          <a:p>
            <a:r>
              <a:rPr lang="it-IT" sz="1100" dirty="0">
                <a:solidFill>
                  <a:schemeClr val="tx1"/>
                </a:solidFill>
                <a:latin typeface="Arial" panose="020B0604020202020204" pitchFamily="34" charset="0"/>
                <a:cs typeface="Arial" panose="020B0604020202020204" pitchFamily="34" charset="0"/>
              </a:rPr>
              <a:t>di riparazione e revisione necessari ad assicurare il funzionamento regolare e il buono stato </a:t>
            </a:r>
          </a:p>
          <a:p>
            <a:r>
              <a:rPr lang="it-IT" sz="1100" dirty="0">
                <a:solidFill>
                  <a:schemeClr val="tx1"/>
                </a:solidFill>
                <a:latin typeface="Arial" panose="020B0604020202020204" pitchFamily="34" charset="0"/>
                <a:cs typeface="Arial" panose="020B0604020202020204" pitchFamily="34" charset="0"/>
              </a:rPr>
              <a:t>di conservazione degli impianti produttivi, dei servizi e delle attrezzature di uno stabilimento.</a:t>
            </a:r>
          </a:p>
        </p:txBody>
      </p:sp>
      <p:cxnSp>
        <p:nvCxnSpPr>
          <p:cNvPr id="11" name="Connettore 2 10">
            <a:extLst>
              <a:ext uri="{FF2B5EF4-FFF2-40B4-BE49-F238E27FC236}">
                <a16:creationId xmlns:a16="http://schemas.microsoft.com/office/drawing/2014/main" xmlns="" id="{41EBA92F-A37A-2E01-E2A3-DA39CE5210C2}"/>
              </a:ext>
            </a:extLst>
          </p:cNvPr>
          <p:cNvCxnSpPr>
            <a:cxnSpLocks/>
            <a:stCxn id="5" idx="3"/>
            <a:endCxn id="4" idx="1"/>
          </p:cNvCxnSpPr>
          <p:nvPr/>
        </p:nvCxnSpPr>
        <p:spPr>
          <a:xfrm flipV="1">
            <a:off x="2755918" y="785758"/>
            <a:ext cx="331753" cy="2555"/>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23" name="Rettangolo con angoli arrotondati 22">
            <a:extLst>
              <a:ext uri="{FF2B5EF4-FFF2-40B4-BE49-F238E27FC236}">
                <a16:creationId xmlns:a16="http://schemas.microsoft.com/office/drawing/2014/main" xmlns="" id="{D5A43279-6991-8BD5-8ECC-4A77BC3B9DFC}"/>
              </a:ext>
            </a:extLst>
          </p:cNvPr>
          <p:cNvSpPr/>
          <p:nvPr/>
        </p:nvSpPr>
        <p:spPr>
          <a:xfrm>
            <a:off x="741663" y="4159907"/>
            <a:ext cx="1109424" cy="288000"/>
          </a:xfrm>
          <a:prstGeom prst="roundRect">
            <a:avLst/>
          </a:prstGeom>
          <a:solidFill>
            <a:schemeClr val="accent1">
              <a:lumMod val="20000"/>
              <a:lumOff val="80000"/>
            </a:schemeClr>
          </a:solid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i="0" u="none" strike="noStrike" baseline="0" dirty="0">
                <a:solidFill>
                  <a:srgbClr val="0070C0"/>
                </a:solidFill>
                <a:latin typeface="Arial" panose="020B0604020202020204" pitchFamily="34" charset="0"/>
                <a:cs typeface="Arial" panose="020B0604020202020204" pitchFamily="34" charset="0"/>
              </a:rPr>
              <a:t>Affidabilità</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cxnSp>
        <p:nvCxnSpPr>
          <p:cNvPr id="45" name="Connettore diritto 44">
            <a:extLst>
              <a:ext uri="{FF2B5EF4-FFF2-40B4-BE49-F238E27FC236}">
                <a16:creationId xmlns:a16="http://schemas.microsoft.com/office/drawing/2014/main" xmlns="" id="{99A6A967-133D-9DCD-E13C-21B148840A30}"/>
              </a:ext>
            </a:extLst>
          </p:cNvPr>
          <p:cNvCxnSpPr>
            <a:cxnSpLocks/>
            <a:endCxn id="63" idx="3"/>
          </p:cNvCxnSpPr>
          <p:nvPr/>
        </p:nvCxnSpPr>
        <p:spPr>
          <a:xfrm flipH="1">
            <a:off x="1581938" y="1342759"/>
            <a:ext cx="7735931" cy="18238"/>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55" name="Rettangolo con angoli arrotondati 54">
            <a:extLst>
              <a:ext uri="{FF2B5EF4-FFF2-40B4-BE49-F238E27FC236}">
                <a16:creationId xmlns:a16="http://schemas.microsoft.com/office/drawing/2014/main" xmlns="" id="{A95543CD-4A32-467C-5FC0-036BF4B1BC96}"/>
              </a:ext>
            </a:extLst>
          </p:cNvPr>
          <p:cNvSpPr/>
          <p:nvPr/>
        </p:nvSpPr>
        <p:spPr>
          <a:xfrm>
            <a:off x="8374733" y="1557411"/>
            <a:ext cx="1886271" cy="792669"/>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nchorCtr="0"/>
          <a:lstStyle/>
          <a:p>
            <a:pPr algn="ctr"/>
            <a:r>
              <a:rPr lang="it-IT" sz="11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cause</a:t>
            </a:r>
          </a:p>
          <a:p>
            <a:pPr marL="88900" indent="-88900" algn="just">
              <a:buFont typeface="Arial" panose="020B0604020202020204" pitchFamily="34" charset="0"/>
              <a:buChar char="•"/>
            </a:pPr>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sollecitazione meccanica;</a:t>
            </a:r>
            <a:endParaRPr lang="it-IT" sz="1100" dirty="0">
              <a:effectLst/>
              <a:latin typeface="Arial" panose="020B0604020202020204" pitchFamily="34" charset="0"/>
              <a:ea typeface="Calibri" panose="020F0502020204030204" pitchFamily="34" charset="0"/>
              <a:cs typeface="Arial" panose="020B0604020202020204" pitchFamily="34" charset="0"/>
            </a:endParaRPr>
          </a:p>
          <a:p>
            <a:pPr marL="88900" indent="-88900" algn="just">
              <a:buFont typeface="Arial" panose="020B0604020202020204" pitchFamily="34" charset="0"/>
              <a:buChar char="•"/>
            </a:pPr>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usura;</a:t>
            </a:r>
            <a:endParaRPr lang="it-IT" sz="1100" dirty="0">
              <a:effectLst/>
              <a:latin typeface="Arial" panose="020B0604020202020204" pitchFamily="34" charset="0"/>
              <a:ea typeface="Calibri" panose="020F0502020204030204" pitchFamily="34" charset="0"/>
              <a:cs typeface="Arial" panose="020B0604020202020204" pitchFamily="34" charset="0"/>
            </a:endParaRPr>
          </a:p>
          <a:p>
            <a:pPr marL="88900" indent="-88900" algn="just">
              <a:buFont typeface="Arial" panose="020B0604020202020204" pitchFamily="34" charset="0"/>
              <a:buChar char="•"/>
            </a:pPr>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condizioni ambientali</a:t>
            </a:r>
            <a:endParaRPr lang="it-IT" sz="1100" dirty="0">
              <a:effectLst/>
              <a:latin typeface="Arial" panose="020B0604020202020204" pitchFamily="34" charset="0"/>
              <a:ea typeface="Calibri" panose="020F0502020204030204" pitchFamily="34" charset="0"/>
              <a:cs typeface="Arial" panose="020B0604020202020204" pitchFamily="34" charset="0"/>
            </a:endParaRPr>
          </a:p>
          <a:p>
            <a:endParaRPr lang="it-IT" sz="1100" dirty="0">
              <a:solidFill>
                <a:schemeClr val="tx1"/>
              </a:solidFill>
              <a:latin typeface="Arial" panose="020B0604020202020204" pitchFamily="34" charset="0"/>
              <a:cs typeface="Arial" panose="020B0604020202020204" pitchFamily="34" charset="0"/>
            </a:endParaRPr>
          </a:p>
        </p:txBody>
      </p:sp>
      <p:cxnSp>
        <p:nvCxnSpPr>
          <p:cNvPr id="56" name="Connettore 2 55">
            <a:extLst>
              <a:ext uri="{FF2B5EF4-FFF2-40B4-BE49-F238E27FC236}">
                <a16:creationId xmlns:a16="http://schemas.microsoft.com/office/drawing/2014/main" xmlns="" id="{D2488EA9-FE37-B3D2-DBA8-3D2D55AE14B4}"/>
              </a:ext>
            </a:extLst>
          </p:cNvPr>
          <p:cNvCxnSpPr>
            <a:cxnSpLocks/>
          </p:cNvCxnSpPr>
          <p:nvPr/>
        </p:nvCxnSpPr>
        <p:spPr>
          <a:xfrm>
            <a:off x="9309230" y="1344778"/>
            <a:ext cx="0" cy="203993"/>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2" name="Rettangolo con angoli arrotondati 61">
            <a:extLst>
              <a:ext uri="{FF2B5EF4-FFF2-40B4-BE49-F238E27FC236}">
                <a16:creationId xmlns:a16="http://schemas.microsoft.com/office/drawing/2014/main" xmlns="" id="{9BA6CCE4-4410-D285-6D98-B9115BBDD1E1}"/>
              </a:ext>
            </a:extLst>
          </p:cNvPr>
          <p:cNvSpPr/>
          <p:nvPr/>
        </p:nvSpPr>
        <p:spPr>
          <a:xfrm>
            <a:off x="6522075" y="1557410"/>
            <a:ext cx="1318535" cy="801309"/>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nchorCtr="0"/>
          <a:lstStyle/>
          <a:p>
            <a:pPr algn="ctr"/>
            <a:r>
              <a:rPr lang="it-IT" sz="11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modalità</a:t>
            </a:r>
            <a:r>
              <a:rPr lang="it-IT" sz="11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it-IT" sz="1100" dirty="0">
              <a:effectLst/>
              <a:latin typeface="Arial" panose="020B0604020202020204" pitchFamily="34" charset="0"/>
              <a:ea typeface="Calibri" panose="020F0502020204030204" pitchFamily="34" charset="0"/>
              <a:cs typeface="Arial" panose="020B0604020202020204" pitchFamily="34" charset="0"/>
            </a:endParaRPr>
          </a:p>
          <a:p>
            <a:pPr marL="88900" indent="-88900" algn="just">
              <a:buFont typeface="Arial" panose="020B0604020202020204" pitchFamily="34" charset="0"/>
              <a:buChar char="•"/>
            </a:pPr>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guasto repentino; </a:t>
            </a:r>
            <a:endParaRPr lang="it-IT" sz="1100" dirty="0">
              <a:effectLst/>
              <a:latin typeface="Arial" panose="020B0604020202020204" pitchFamily="34" charset="0"/>
              <a:ea typeface="Calibri" panose="020F0502020204030204" pitchFamily="34" charset="0"/>
              <a:cs typeface="Arial" panose="020B0604020202020204" pitchFamily="34" charset="0"/>
            </a:endParaRPr>
          </a:p>
          <a:p>
            <a:pPr marL="88900" indent="-88900" algn="just">
              <a:buFont typeface="Arial" panose="020B0604020202020204" pitchFamily="34" charset="0"/>
              <a:buChar char="•"/>
            </a:pPr>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guasto latente; </a:t>
            </a:r>
            <a:endParaRPr lang="it-IT" sz="1100" dirty="0">
              <a:effectLst/>
              <a:latin typeface="Arial" panose="020B0604020202020204" pitchFamily="34" charset="0"/>
              <a:ea typeface="Calibri" panose="020F0502020204030204" pitchFamily="34" charset="0"/>
              <a:cs typeface="Arial" panose="020B0604020202020204" pitchFamily="34" charset="0"/>
            </a:endParaRPr>
          </a:p>
          <a:p>
            <a:pPr marL="88900" indent="-88900">
              <a:buFont typeface="Arial" panose="020B0604020202020204" pitchFamily="34" charset="0"/>
              <a:buChar char="•"/>
            </a:pPr>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guasto ripetitivo</a:t>
            </a:r>
            <a:endParaRPr lang="it-IT" sz="1100" kern="100" dirty="0">
              <a:effectLst/>
              <a:latin typeface="Arial" panose="020B0604020202020204" pitchFamily="34" charset="0"/>
              <a:ea typeface="Calibri" panose="020F0502020204030204" pitchFamily="34" charset="0"/>
              <a:cs typeface="Arial" panose="020B0604020202020204" pitchFamily="34" charset="0"/>
            </a:endParaRPr>
          </a:p>
          <a:p>
            <a:endParaRPr lang="it-IT" sz="1100" dirty="0">
              <a:solidFill>
                <a:schemeClr val="tx1"/>
              </a:solidFill>
              <a:latin typeface="Arial" panose="020B0604020202020204" pitchFamily="34" charset="0"/>
              <a:cs typeface="Arial" panose="020B0604020202020204" pitchFamily="34" charset="0"/>
            </a:endParaRPr>
          </a:p>
        </p:txBody>
      </p:sp>
      <p:sp>
        <p:nvSpPr>
          <p:cNvPr id="64" name="Rettangolo con angoli arrotondati 63">
            <a:extLst>
              <a:ext uri="{FF2B5EF4-FFF2-40B4-BE49-F238E27FC236}">
                <a16:creationId xmlns:a16="http://schemas.microsoft.com/office/drawing/2014/main" xmlns="" id="{457AF03F-DC95-7E68-7D74-7928B63A3B0E}"/>
              </a:ext>
            </a:extLst>
          </p:cNvPr>
          <p:cNvSpPr/>
          <p:nvPr/>
        </p:nvSpPr>
        <p:spPr>
          <a:xfrm>
            <a:off x="4613307" y="1550092"/>
            <a:ext cx="1434098" cy="791347"/>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nchorCtr="0"/>
          <a:lstStyle/>
          <a:p>
            <a:pPr algn="ctr"/>
            <a:r>
              <a:rPr lang="it-IT" sz="1100" b="1" kern="100" dirty="0" smtClean="0">
                <a:solidFill>
                  <a:srgbClr val="0070C0"/>
                </a:solidFill>
                <a:effectLst/>
                <a:latin typeface="Arial" panose="020B0604020202020204" pitchFamily="34" charset="0"/>
                <a:ea typeface="Calibri" panose="020F0502020204030204" pitchFamily="34" charset="0"/>
                <a:cs typeface="Arial" panose="020B0604020202020204" pitchFamily="34" charset="0"/>
              </a:rPr>
              <a:t>gravità</a:t>
            </a:r>
            <a:endParaRPr lang="it-IT" sz="11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marL="88900" indent="-88900" algn="just">
              <a:buFont typeface="Arial" panose="020B0604020202020204" pitchFamily="34" charset="0"/>
              <a:buChar char="•"/>
            </a:pPr>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guasto rilevante; </a:t>
            </a:r>
            <a:endParaRPr lang="it-IT" sz="1100" dirty="0">
              <a:effectLst/>
              <a:latin typeface="Arial" panose="020B0604020202020204" pitchFamily="34" charset="0"/>
              <a:ea typeface="Calibri" panose="020F0502020204030204" pitchFamily="34" charset="0"/>
              <a:cs typeface="Arial" panose="020B0604020202020204" pitchFamily="34" charset="0"/>
            </a:endParaRPr>
          </a:p>
          <a:p>
            <a:pPr marL="88900" indent="-88900" algn="just">
              <a:buFont typeface="Arial" panose="020B0604020202020204" pitchFamily="34" charset="0"/>
              <a:buChar char="•"/>
            </a:pPr>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guasto maggiore; </a:t>
            </a:r>
            <a:endParaRPr lang="it-IT" sz="1100" dirty="0">
              <a:effectLst/>
              <a:latin typeface="Arial" panose="020B0604020202020204" pitchFamily="34" charset="0"/>
              <a:ea typeface="Calibri" panose="020F0502020204030204" pitchFamily="34" charset="0"/>
              <a:cs typeface="Arial" panose="020B0604020202020204" pitchFamily="34" charset="0"/>
            </a:endParaRPr>
          </a:p>
          <a:p>
            <a:pPr marL="88900" indent="-88900" algn="just">
              <a:buFont typeface="Arial" panose="020B0604020202020204" pitchFamily="34" charset="0"/>
              <a:buChar char="•"/>
            </a:pPr>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guasto minore</a:t>
            </a:r>
            <a:endParaRPr lang="it-IT" sz="1100" dirty="0">
              <a:effectLst/>
              <a:latin typeface="Arial" panose="020B0604020202020204" pitchFamily="34" charset="0"/>
              <a:ea typeface="Calibri" panose="020F0502020204030204" pitchFamily="34" charset="0"/>
              <a:cs typeface="Arial" panose="020B0604020202020204" pitchFamily="34" charset="0"/>
            </a:endParaRPr>
          </a:p>
        </p:txBody>
      </p:sp>
      <p:sp>
        <p:nvSpPr>
          <p:cNvPr id="65" name="Rettangolo con angoli arrotondati 64">
            <a:extLst>
              <a:ext uri="{FF2B5EF4-FFF2-40B4-BE49-F238E27FC236}">
                <a16:creationId xmlns:a16="http://schemas.microsoft.com/office/drawing/2014/main" xmlns="" id="{9EE50FC3-6F01-7CD4-E75E-9FC203FB8D73}"/>
              </a:ext>
            </a:extLst>
          </p:cNvPr>
          <p:cNvSpPr/>
          <p:nvPr/>
        </p:nvSpPr>
        <p:spPr>
          <a:xfrm>
            <a:off x="2686777" y="1550093"/>
            <a:ext cx="1520490" cy="753788"/>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nchorCtr="0"/>
          <a:lstStyle/>
          <a:p>
            <a:pPr algn="ctr"/>
            <a:r>
              <a:rPr lang="it-IT" sz="11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frequenza</a:t>
            </a:r>
          </a:p>
          <a:p>
            <a:pPr marL="88900" indent="-88900" algn="just">
              <a:buFont typeface="Arial" panose="020B0604020202020204" pitchFamily="34" charset="0"/>
              <a:buChar char="•"/>
            </a:pPr>
            <a:r>
              <a:rPr lang="it-IT"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guasto sporadico; </a:t>
            </a:r>
          </a:p>
          <a:p>
            <a:pPr marL="88900" indent="-88900">
              <a:buFont typeface="Arial" panose="020B0604020202020204" pitchFamily="34" charset="0"/>
              <a:buChar char="•"/>
            </a:pPr>
            <a:r>
              <a:rPr lang="it-IT" sz="11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guasto sistematico</a:t>
            </a:r>
          </a:p>
        </p:txBody>
      </p:sp>
      <p:cxnSp>
        <p:nvCxnSpPr>
          <p:cNvPr id="67" name="Connettore 2 66">
            <a:extLst>
              <a:ext uri="{FF2B5EF4-FFF2-40B4-BE49-F238E27FC236}">
                <a16:creationId xmlns:a16="http://schemas.microsoft.com/office/drawing/2014/main" xmlns="" id="{C939BD4B-5E70-B096-F787-C3A4F244C032}"/>
              </a:ext>
            </a:extLst>
          </p:cNvPr>
          <p:cNvCxnSpPr>
            <a:cxnSpLocks/>
            <a:endCxn id="62" idx="0"/>
          </p:cNvCxnSpPr>
          <p:nvPr/>
        </p:nvCxnSpPr>
        <p:spPr>
          <a:xfrm>
            <a:off x="7181342" y="1353418"/>
            <a:ext cx="1" cy="203992"/>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onnettore 2 68">
            <a:extLst>
              <a:ext uri="{FF2B5EF4-FFF2-40B4-BE49-F238E27FC236}">
                <a16:creationId xmlns:a16="http://schemas.microsoft.com/office/drawing/2014/main" xmlns="" id="{BB5027D6-7E62-1CC6-F865-F63D372BFA64}"/>
              </a:ext>
            </a:extLst>
          </p:cNvPr>
          <p:cNvCxnSpPr>
            <a:cxnSpLocks/>
            <a:endCxn id="64" idx="0"/>
          </p:cNvCxnSpPr>
          <p:nvPr/>
        </p:nvCxnSpPr>
        <p:spPr>
          <a:xfrm>
            <a:off x="5328684" y="1370971"/>
            <a:ext cx="1672" cy="179121"/>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nettore 2 70">
            <a:extLst>
              <a:ext uri="{FF2B5EF4-FFF2-40B4-BE49-F238E27FC236}">
                <a16:creationId xmlns:a16="http://schemas.microsoft.com/office/drawing/2014/main" xmlns="" id="{EFBFE9FB-8D3E-E800-B1B3-78CFCDE90021}"/>
              </a:ext>
            </a:extLst>
          </p:cNvPr>
          <p:cNvCxnSpPr>
            <a:cxnSpLocks/>
            <a:endCxn id="65" idx="0"/>
          </p:cNvCxnSpPr>
          <p:nvPr/>
        </p:nvCxnSpPr>
        <p:spPr>
          <a:xfrm>
            <a:off x="3445815" y="1353418"/>
            <a:ext cx="1207" cy="196675"/>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75" name="Rettangolo con angoli arrotondati 74">
            <a:extLst>
              <a:ext uri="{FF2B5EF4-FFF2-40B4-BE49-F238E27FC236}">
                <a16:creationId xmlns:a16="http://schemas.microsoft.com/office/drawing/2014/main" xmlns="" id="{F64922B5-F726-D1C5-25D2-665C17D9A7DF}"/>
              </a:ext>
            </a:extLst>
          </p:cNvPr>
          <p:cNvSpPr/>
          <p:nvPr/>
        </p:nvSpPr>
        <p:spPr>
          <a:xfrm>
            <a:off x="915014" y="2931566"/>
            <a:ext cx="1565229"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tasso di guasto </a:t>
            </a:r>
            <a:r>
              <a:rPr lang="it-IT" sz="1100" kern="100" dirty="0">
                <a:solidFill>
                  <a:srgbClr val="0070C0"/>
                </a:solidFill>
                <a:effectLst/>
                <a:latin typeface="Symbol" panose="05050102010706020507" pitchFamily="18" charset="2"/>
                <a:ea typeface="Calibri" panose="020F0502020204030204" pitchFamily="34" charset="0"/>
                <a:cs typeface="MMa Greek"/>
              </a:rPr>
              <a:t> l</a:t>
            </a:r>
            <a:r>
              <a:rPr lang="it-IT" sz="1100" kern="100" baseline="-25000" dirty="0">
                <a:solidFill>
                  <a:srgbClr val="0070C0"/>
                </a:solidFill>
                <a:effectLst/>
                <a:latin typeface="Symbol" panose="05050102010706020507" pitchFamily="18" charset="2"/>
                <a:ea typeface="Calibri" panose="020F0502020204030204" pitchFamily="34" charset="0"/>
                <a:cs typeface="MMa Greek"/>
              </a:rPr>
              <a:t> </a:t>
            </a:r>
            <a:r>
              <a:rPr lang="it-IT" sz="1100" kern="100" dirty="0">
                <a:solidFill>
                  <a:srgbClr val="0070C0"/>
                </a:solidFill>
                <a:effectLst/>
                <a:latin typeface="Calibri" panose="020F0502020204030204" pitchFamily="34" charset="0"/>
                <a:ea typeface="Calibri" panose="020F0502020204030204" pitchFamily="34" charset="0"/>
                <a:cs typeface="Times LT Std"/>
              </a:rPr>
              <a:t>(</a:t>
            </a:r>
            <a:r>
              <a:rPr lang="it-IT" sz="1100" i="1" kern="100" dirty="0">
                <a:solidFill>
                  <a:srgbClr val="0070C0"/>
                </a:solidFill>
                <a:effectLst/>
                <a:latin typeface="Calibri" panose="020F0502020204030204" pitchFamily="34" charset="0"/>
                <a:ea typeface="Calibri" panose="020F0502020204030204" pitchFamily="34" charset="0"/>
                <a:cs typeface="Times LT Std"/>
              </a:rPr>
              <a:t>t</a:t>
            </a:r>
            <a:r>
              <a:rPr lang="it-IT" sz="1100" kern="100" dirty="0">
                <a:solidFill>
                  <a:srgbClr val="0070C0"/>
                </a:solidFill>
                <a:effectLst/>
                <a:latin typeface="Calibri" panose="020F0502020204030204" pitchFamily="34" charset="0"/>
                <a:ea typeface="Calibri" panose="020F0502020204030204" pitchFamily="34" charset="0"/>
                <a:cs typeface="Times LT Std"/>
              </a:rPr>
              <a:t>)</a:t>
            </a:r>
            <a:endParaRPr lang="it-IT" sz="1100"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76" name="Rettangolo con angoli arrotondati 75">
            <a:extLst>
              <a:ext uri="{FF2B5EF4-FFF2-40B4-BE49-F238E27FC236}">
                <a16:creationId xmlns:a16="http://schemas.microsoft.com/office/drawing/2014/main" xmlns="" id="{12527CA9-B963-1B49-36BF-4D4A1C20CDE0}"/>
              </a:ext>
            </a:extLst>
          </p:cNvPr>
          <p:cNvSpPr/>
          <p:nvPr/>
        </p:nvSpPr>
        <p:spPr>
          <a:xfrm>
            <a:off x="741663" y="1682548"/>
            <a:ext cx="1542524" cy="820333"/>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nchorCtr="0"/>
          <a:lstStyle/>
          <a:p>
            <a:r>
              <a:rPr lang="it-IT" sz="1100" b="0" i="0" u="none" strike="noStrike" baseline="0" dirty="0">
                <a:solidFill>
                  <a:srgbClr val="221E1F"/>
                </a:solidFill>
                <a:latin typeface="Arial" panose="020B0604020202020204" pitchFamily="34" charset="0"/>
                <a:cs typeface="Arial" panose="020B0604020202020204" pitchFamily="34" charset="0"/>
              </a:rPr>
              <a:t>cessazione dell’attitudine di un’entità a eseguire</a:t>
            </a:r>
          </a:p>
          <a:p>
            <a:r>
              <a:rPr lang="it-IT" sz="1100" b="0" i="0" u="none" strike="noStrike" baseline="0" dirty="0">
                <a:solidFill>
                  <a:srgbClr val="221E1F"/>
                </a:solidFill>
                <a:latin typeface="Arial" panose="020B0604020202020204" pitchFamily="34" charset="0"/>
                <a:cs typeface="Arial" panose="020B0604020202020204" pitchFamily="34" charset="0"/>
              </a:rPr>
              <a:t>la funzione richiesta </a:t>
            </a:r>
            <a:endParaRPr lang="it-IT" sz="1100" dirty="0">
              <a:latin typeface="Arial" panose="020B0604020202020204" pitchFamily="34" charset="0"/>
              <a:cs typeface="Arial" panose="020B0604020202020204" pitchFamily="34" charset="0"/>
            </a:endParaRPr>
          </a:p>
        </p:txBody>
      </p:sp>
      <p:cxnSp>
        <p:nvCxnSpPr>
          <p:cNvPr id="77" name="Connettore 2 76">
            <a:extLst>
              <a:ext uri="{FF2B5EF4-FFF2-40B4-BE49-F238E27FC236}">
                <a16:creationId xmlns:a16="http://schemas.microsoft.com/office/drawing/2014/main" xmlns="" id="{DAA5FC67-8032-A56D-B99E-F42C5F0EFF13}"/>
              </a:ext>
            </a:extLst>
          </p:cNvPr>
          <p:cNvCxnSpPr>
            <a:cxnSpLocks/>
            <a:stCxn id="63" idx="2"/>
          </p:cNvCxnSpPr>
          <p:nvPr/>
        </p:nvCxnSpPr>
        <p:spPr>
          <a:xfrm flipH="1">
            <a:off x="1188271" y="1504997"/>
            <a:ext cx="8183" cy="187423"/>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81" name="Rettangolo con angoli arrotondati 80">
            <a:extLst>
              <a:ext uri="{FF2B5EF4-FFF2-40B4-BE49-F238E27FC236}">
                <a16:creationId xmlns:a16="http://schemas.microsoft.com/office/drawing/2014/main" xmlns="" id="{163EED36-666A-38C8-3FA3-3F74A758DF86}"/>
              </a:ext>
            </a:extLst>
          </p:cNvPr>
          <p:cNvSpPr/>
          <p:nvPr/>
        </p:nvSpPr>
        <p:spPr>
          <a:xfrm>
            <a:off x="6298482" y="2916815"/>
            <a:ext cx="1826232"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probabilità di guasto </a:t>
            </a:r>
            <a:r>
              <a:rPr lang="it-IT" sz="1100" i="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f</a:t>
            </a:r>
            <a:r>
              <a:rPr lang="it-IT" sz="1100" i="1" kern="100" baseline="-25000" dirty="0">
                <a:solidFill>
                  <a:srgbClr val="0070C0"/>
                </a:solidFill>
                <a:effectLst/>
                <a:latin typeface="Arial" panose="020B0604020202020204" pitchFamily="34" charset="0"/>
                <a:ea typeface="Calibri" panose="020F0502020204030204" pitchFamily="34" charset="0"/>
                <a:cs typeface="Arial" panose="020B0604020202020204" pitchFamily="34" charset="0"/>
              </a:rPr>
              <a:t> </a:t>
            </a:r>
            <a:r>
              <a:rPr lang="it-IT" sz="1100" kern="100" dirty="0">
                <a:solidFill>
                  <a:srgbClr val="0070C0"/>
                </a:solidFill>
                <a:effectLst/>
                <a:latin typeface="Calibri" panose="020F0502020204030204" pitchFamily="34" charset="0"/>
                <a:ea typeface="Calibri" panose="020F0502020204030204" pitchFamily="34" charset="0"/>
                <a:cs typeface="Times LT Std"/>
              </a:rPr>
              <a:t>(</a:t>
            </a:r>
            <a:r>
              <a:rPr lang="it-IT" sz="1100" i="1" kern="100" dirty="0">
                <a:solidFill>
                  <a:srgbClr val="0070C0"/>
                </a:solidFill>
                <a:effectLst/>
                <a:latin typeface="Calibri" panose="020F0502020204030204" pitchFamily="34" charset="0"/>
                <a:ea typeface="Calibri" panose="020F0502020204030204" pitchFamily="34" charset="0"/>
                <a:cs typeface="Times LT Std"/>
              </a:rPr>
              <a:t>t</a:t>
            </a:r>
            <a:r>
              <a:rPr lang="it-IT" sz="1100" kern="100" dirty="0">
                <a:solidFill>
                  <a:srgbClr val="0070C0"/>
                </a:solidFill>
                <a:effectLst/>
                <a:latin typeface="Calibri" panose="020F0502020204030204" pitchFamily="34" charset="0"/>
                <a:ea typeface="Calibri" panose="020F0502020204030204" pitchFamily="34" charset="0"/>
                <a:cs typeface="Times LT Std"/>
              </a:rPr>
              <a:t>)</a:t>
            </a:r>
            <a:endParaRPr lang="it-IT" sz="1100"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88" name="Rettangolo con angoli arrotondati 87">
            <a:extLst>
              <a:ext uri="{FF2B5EF4-FFF2-40B4-BE49-F238E27FC236}">
                <a16:creationId xmlns:a16="http://schemas.microsoft.com/office/drawing/2014/main" xmlns="" id="{BBBDEAB5-67C0-A836-26CA-FA2280842E43}"/>
              </a:ext>
            </a:extLst>
          </p:cNvPr>
          <p:cNvSpPr/>
          <p:nvPr/>
        </p:nvSpPr>
        <p:spPr>
          <a:xfrm>
            <a:off x="2230556" y="4160554"/>
            <a:ext cx="1821158"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parametri </a:t>
            </a:r>
            <a:r>
              <a:rPr lang="it-IT" sz="1100" kern="100" dirty="0" smtClean="0">
                <a:solidFill>
                  <a:srgbClr val="0070C0"/>
                </a:solidFill>
                <a:effectLst/>
                <a:latin typeface="Arial" panose="020B0604020202020204" pitchFamily="34" charset="0"/>
                <a:ea typeface="Calibri" panose="020F0502020204030204" pitchFamily="34" charset="0"/>
                <a:cs typeface="Arial" panose="020B0604020202020204" pitchFamily="34" charset="0"/>
              </a:rPr>
              <a:t>dell’affidabilità</a:t>
            </a:r>
            <a:endParaRPr lang="it-IT" sz="1100"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94" name="CasellaDiTesto 93">
            <a:extLst>
              <a:ext uri="{FF2B5EF4-FFF2-40B4-BE49-F238E27FC236}">
                <a16:creationId xmlns:a16="http://schemas.microsoft.com/office/drawing/2014/main" xmlns="" id="{1365A6CE-7CBC-6DD9-271D-BD29A50FFF10}"/>
              </a:ext>
            </a:extLst>
          </p:cNvPr>
          <p:cNvSpPr txBox="1"/>
          <p:nvPr/>
        </p:nvSpPr>
        <p:spPr>
          <a:xfrm>
            <a:off x="9198947" y="6010943"/>
            <a:ext cx="1380911" cy="261610"/>
          </a:xfrm>
          <a:prstGeom prst="rect">
            <a:avLst/>
          </a:prstGeom>
          <a:noFill/>
        </p:spPr>
        <p:txBody>
          <a:bodyPr wrap="square">
            <a:spAutoFit/>
          </a:bodyPr>
          <a:lstStyle/>
          <a:p>
            <a:r>
              <a:rPr lang="it-IT" sz="1100" kern="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affidabilità e MTBF</a:t>
            </a:r>
            <a:endParaRPr lang="it-IT" sz="1100"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5" name="Rettangolo con angoli arrotondati 94">
            <a:extLst>
              <a:ext uri="{FF2B5EF4-FFF2-40B4-BE49-F238E27FC236}">
                <a16:creationId xmlns:a16="http://schemas.microsoft.com/office/drawing/2014/main" xmlns="" id="{24B1624B-2960-F3AF-4268-9E892B1347C3}"/>
              </a:ext>
            </a:extLst>
          </p:cNvPr>
          <p:cNvSpPr/>
          <p:nvPr/>
        </p:nvSpPr>
        <p:spPr>
          <a:xfrm>
            <a:off x="894736" y="3273387"/>
            <a:ext cx="1582118" cy="634597"/>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nchorCtr="0"/>
          <a:lstStyle/>
          <a:p>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rapporto tra il numero di oggetti guasti dopo un tempo </a:t>
            </a:r>
            <a:r>
              <a:rPr lang="it-IT" sz="1100" i="1"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t</a:t>
            </a:r>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96" name="Rettangolo con angoli arrotondati 95">
            <a:extLst>
              <a:ext uri="{FF2B5EF4-FFF2-40B4-BE49-F238E27FC236}">
                <a16:creationId xmlns:a16="http://schemas.microsoft.com/office/drawing/2014/main" xmlns="" id="{B21FF679-AA6A-FA13-FAC1-96676ED77AB7}"/>
              </a:ext>
            </a:extLst>
          </p:cNvPr>
          <p:cNvSpPr/>
          <p:nvPr/>
        </p:nvSpPr>
        <p:spPr>
          <a:xfrm>
            <a:off x="6308106" y="3257990"/>
            <a:ext cx="1824495" cy="634597"/>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nchorCtr="0"/>
          <a:lstStyle/>
          <a:p>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probabilità che al tempo </a:t>
            </a:r>
            <a:r>
              <a:rPr lang="it-IT" sz="1100" i="1"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t </a:t>
            </a:r>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un oggetto, scelto a caso tra </a:t>
            </a:r>
            <a:r>
              <a:rPr lang="it-IT" sz="1100" i="1"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n</a:t>
            </a:r>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 sia guasto</a:t>
            </a:r>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97" name="Rettangolo 96">
            <a:extLst>
              <a:ext uri="{FF2B5EF4-FFF2-40B4-BE49-F238E27FC236}">
                <a16:creationId xmlns:a16="http://schemas.microsoft.com/office/drawing/2014/main" xmlns="" id="{5AD93063-0B27-CBF9-EBA3-5BD6343E69C4}"/>
              </a:ext>
            </a:extLst>
          </p:cNvPr>
          <p:cNvSpPr/>
          <p:nvPr/>
        </p:nvSpPr>
        <p:spPr>
          <a:xfrm>
            <a:off x="8597348" y="2607367"/>
            <a:ext cx="2632703" cy="1552538"/>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8" name="Rettangolo 97">
            <a:extLst>
              <a:ext uri="{FF2B5EF4-FFF2-40B4-BE49-F238E27FC236}">
                <a16:creationId xmlns:a16="http://schemas.microsoft.com/office/drawing/2014/main" xmlns="" id="{8504DDFA-38A1-0795-6472-9631609313F2}"/>
              </a:ext>
            </a:extLst>
          </p:cNvPr>
          <p:cNvSpPr/>
          <p:nvPr/>
        </p:nvSpPr>
        <p:spPr>
          <a:xfrm>
            <a:off x="2876064" y="2492977"/>
            <a:ext cx="2679334" cy="1552538"/>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9" name="Rettangolo 98">
            <a:extLst>
              <a:ext uri="{FF2B5EF4-FFF2-40B4-BE49-F238E27FC236}">
                <a16:creationId xmlns:a16="http://schemas.microsoft.com/office/drawing/2014/main" xmlns="" id="{C8E4F05D-069A-6477-F0A7-F6EFDCB5E073}"/>
              </a:ext>
            </a:extLst>
          </p:cNvPr>
          <p:cNvSpPr/>
          <p:nvPr/>
        </p:nvSpPr>
        <p:spPr>
          <a:xfrm>
            <a:off x="7863634" y="4292939"/>
            <a:ext cx="3586703" cy="2046828"/>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0" name="Rettangolo con angoli arrotondati 99">
            <a:extLst>
              <a:ext uri="{FF2B5EF4-FFF2-40B4-BE49-F238E27FC236}">
                <a16:creationId xmlns:a16="http://schemas.microsoft.com/office/drawing/2014/main" xmlns="" id="{0AB7C19D-B764-F109-145B-84873A5475C2}"/>
              </a:ext>
            </a:extLst>
          </p:cNvPr>
          <p:cNvSpPr/>
          <p:nvPr/>
        </p:nvSpPr>
        <p:spPr>
          <a:xfrm>
            <a:off x="525113" y="4688246"/>
            <a:ext cx="1542524" cy="1176868"/>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nchorCtr="0"/>
          <a:lstStyle/>
          <a:p>
            <a:r>
              <a:rPr lang="it-IT" sz="1100" b="0" i="0" u="none" strike="noStrike" baseline="0" dirty="0">
                <a:solidFill>
                  <a:srgbClr val="221E1F"/>
                </a:solidFill>
                <a:latin typeface="Arial" panose="020B0604020202020204" pitchFamily="34" charset="0"/>
                <a:cs typeface="Arial" panose="020B0604020202020204" pitchFamily="34" charset="0"/>
              </a:rPr>
              <a:t>attitudine di un’entità a svolgere una funzione richiesta </a:t>
            </a:r>
          </a:p>
          <a:p>
            <a:r>
              <a:rPr lang="it-IT" sz="1100" b="0" i="0" u="none" strike="noStrike" baseline="0" dirty="0">
                <a:solidFill>
                  <a:srgbClr val="221E1F"/>
                </a:solidFill>
                <a:latin typeface="Arial" panose="020B0604020202020204" pitchFamily="34" charset="0"/>
                <a:cs typeface="Arial" panose="020B0604020202020204" pitchFamily="34" charset="0"/>
              </a:rPr>
              <a:t>in condizioni date </a:t>
            </a:r>
          </a:p>
          <a:p>
            <a:r>
              <a:rPr lang="it-IT" sz="1100" b="0" i="0" u="none" strike="noStrike" baseline="0" dirty="0">
                <a:solidFill>
                  <a:srgbClr val="221E1F"/>
                </a:solidFill>
                <a:latin typeface="Arial" panose="020B0604020202020204" pitchFamily="34" charset="0"/>
                <a:cs typeface="Arial" panose="020B0604020202020204" pitchFamily="34" charset="0"/>
              </a:rPr>
              <a:t>per un dato intervallo di tempo </a:t>
            </a:r>
            <a:endParaRPr lang="it-IT" sz="1100" dirty="0">
              <a:latin typeface="Arial" panose="020B0604020202020204" pitchFamily="34" charset="0"/>
              <a:cs typeface="Arial" panose="020B0604020202020204" pitchFamily="34" charset="0"/>
            </a:endParaRPr>
          </a:p>
        </p:txBody>
      </p:sp>
      <p:cxnSp>
        <p:nvCxnSpPr>
          <p:cNvPr id="105" name="Connettore 2 104">
            <a:extLst>
              <a:ext uri="{FF2B5EF4-FFF2-40B4-BE49-F238E27FC236}">
                <a16:creationId xmlns:a16="http://schemas.microsoft.com/office/drawing/2014/main" xmlns="" id="{4026AA9C-CF0E-28A6-E741-25B9D7C6C381}"/>
              </a:ext>
            </a:extLst>
          </p:cNvPr>
          <p:cNvCxnSpPr>
            <a:cxnSpLocks/>
            <a:endCxn id="23" idx="1"/>
          </p:cNvCxnSpPr>
          <p:nvPr/>
        </p:nvCxnSpPr>
        <p:spPr>
          <a:xfrm>
            <a:off x="576470" y="4303907"/>
            <a:ext cx="165193"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Connettore 2 108">
            <a:extLst>
              <a:ext uri="{FF2B5EF4-FFF2-40B4-BE49-F238E27FC236}">
                <a16:creationId xmlns:a16="http://schemas.microsoft.com/office/drawing/2014/main" xmlns="" id="{18FB5829-2AFC-1719-171B-ED873DC777CC}"/>
              </a:ext>
            </a:extLst>
          </p:cNvPr>
          <p:cNvCxnSpPr>
            <a:cxnSpLocks/>
            <a:stCxn id="23" idx="2"/>
            <a:endCxn id="100" idx="0"/>
          </p:cNvCxnSpPr>
          <p:nvPr/>
        </p:nvCxnSpPr>
        <p:spPr>
          <a:xfrm>
            <a:off x="1296375" y="4447907"/>
            <a:ext cx="0" cy="240339"/>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Connettore 2 113">
            <a:extLst>
              <a:ext uri="{FF2B5EF4-FFF2-40B4-BE49-F238E27FC236}">
                <a16:creationId xmlns:a16="http://schemas.microsoft.com/office/drawing/2014/main" xmlns="" id="{20C10B6A-5EE3-EB68-6A12-9822BBA12847}"/>
              </a:ext>
            </a:extLst>
          </p:cNvPr>
          <p:cNvCxnSpPr>
            <a:cxnSpLocks/>
            <a:stCxn id="23" idx="3"/>
            <a:endCxn id="88" idx="1"/>
          </p:cNvCxnSpPr>
          <p:nvPr/>
        </p:nvCxnSpPr>
        <p:spPr>
          <a:xfrm>
            <a:off x="1851087" y="4303907"/>
            <a:ext cx="379469" cy="647"/>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17" name="Rettangolo con angoli arrotondati 116">
            <a:extLst>
              <a:ext uri="{FF2B5EF4-FFF2-40B4-BE49-F238E27FC236}">
                <a16:creationId xmlns:a16="http://schemas.microsoft.com/office/drawing/2014/main" xmlns="" id="{3CC81062-672B-96DB-13A8-67C17CEE4A92}"/>
              </a:ext>
            </a:extLst>
          </p:cNvPr>
          <p:cNvSpPr/>
          <p:nvPr/>
        </p:nvSpPr>
        <p:spPr>
          <a:xfrm>
            <a:off x="2194300" y="4688246"/>
            <a:ext cx="5441441" cy="1644874"/>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t" anchorCtr="0"/>
          <a:lstStyle/>
          <a:p>
            <a:pPr marL="88900" indent="-88900">
              <a:spcAft>
                <a:spcPts val="600"/>
              </a:spcAft>
              <a:buFont typeface="Arial" panose="020B0604020202020204" pitchFamily="34" charset="0"/>
              <a:buChar char="•"/>
            </a:pPr>
            <a:r>
              <a:rPr lang="it-IT" sz="1100" b="1" kern="0" dirty="0">
                <a:solidFill>
                  <a:srgbClr val="0070C0"/>
                </a:solidFill>
                <a:effectLst/>
                <a:latin typeface="Arial" panose="020B0604020202020204" pitchFamily="34" charset="0"/>
                <a:ea typeface="Calibri" panose="020F0502020204030204" pitchFamily="34" charset="0"/>
                <a:cs typeface="Arial" panose="020B0604020202020204" pitchFamily="34" charset="0"/>
              </a:rPr>
              <a:t>MTTF</a:t>
            </a:r>
            <a:r>
              <a:rPr lang="it-IT" sz="1100" kern="0" dirty="0">
                <a:solidFill>
                  <a:srgbClr val="221E1F"/>
                </a:solidFill>
                <a:effectLst/>
                <a:latin typeface="Arial" panose="020B0604020202020204" pitchFamily="34" charset="0"/>
                <a:ea typeface="Calibri" panose="020F0502020204030204" pitchFamily="34" charset="0"/>
                <a:cs typeface="Arial" panose="020B0604020202020204" pitchFamily="34" charset="0"/>
              </a:rPr>
              <a:t> (</a:t>
            </a:r>
            <a:r>
              <a:rPr lang="it-IT" sz="1100" i="1" kern="0" dirty="0">
                <a:solidFill>
                  <a:srgbClr val="221E1F"/>
                </a:solidFill>
                <a:effectLst/>
                <a:latin typeface="Arial" panose="020B0604020202020204" pitchFamily="34" charset="0"/>
                <a:ea typeface="Calibri" panose="020F0502020204030204" pitchFamily="34" charset="0"/>
                <a:cs typeface="Arial" panose="020B0604020202020204" pitchFamily="34" charset="0"/>
              </a:rPr>
              <a:t>Mean Time To Failure</a:t>
            </a:r>
            <a:r>
              <a:rPr lang="it-IT" sz="1100" kern="0" dirty="0">
                <a:solidFill>
                  <a:srgbClr val="221E1F"/>
                </a:solidFill>
                <a:effectLst/>
                <a:latin typeface="Arial" panose="020B0604020202020204" pitchFamily="34" charset="0"/>
                <a:ea typeface="Calibri" panose="020F0502020204030204" pitchFamily="34" charset="0"/>
                <a:cs typeface="Arial" panose="020B0604020202020204" pitchFamily="34" charset="0"/>
              </a:rPr>
              <a:t> – tempo medio di guasto): tempo per cui il 50% </a:t>
            </a:r>
            <a:r>
              <a:rPr lang="it-IT" sz="1100" kern="0" dirty="0">
                <a:solidFill>
                  <a:srgbClr val="221E1F"/>
                </a:solidFill>
                <a:latin typeface="Arial" panose="020B0604020202020204" pitchFamily="34" charset="0"/>
                <a:ea typeface="Calibri" panose="020F0502020204030204" pitchFamily="34" charset="0"/>
                <a:cs typeface="Arial" panose="020B0604020202020204" pitchFamily="34" charset="0"/>
              </a:rPr>
              <a:t/>
            </a:r>
            <a:br>
              <a:rPr lang="it-IT" sz="1100" kern="0" dirty="0">
                <a:solidFill>
                  <a:srgbClr val="221E1F"/>
                </a:solidFill>
                <a:latin typeface="Arial" panose="020B0604020202020204" pitchFamily="34" charset="0"/>
                <a:ea typeface="Calibri" panose="020F0502020204030204" pitchFamily="34" charset="0"/>
                <a:cs typeface="Arial" panose="020B0604020202020204" pitchFamily="34" charset="0"/>
              </a:rPr>
            </a:br>
            <a:r>
              <a:rPr lang="it-IT" sz="1100" kern="0" dirty="0">
                <a:solidFill>
                  <a:srgbClr val="221E1F"/>
                </a:solidFill>
                <a:effectLst/>
                <a:latin typeface="Arial" panose="020B0604020202020204" pitchFamily="34" charset="0"/>
                <a:ea typeface="Calibri" panose="020F0502020204030204" pitchFamily="34" charset="0"/>
                <a:cs typeface="Arial" panose="020B0604020202020204" pitchFamily="34" charset="0"/>
              </a:rPr>
              <a:t>dei componenti ha cessato di funzionare (vita media del componente);</a:t>
            </a:r>
            <a:endParaRPr lang="it-IT" sz="1100" kern="100" dirty="0">
              <a:effectLst/>
              <a:latin typeface="Arial" panose="020B0604020202020204" pitchFamily="34" charset="0"/>
              <a:ea typeface="Calibri" panose="020F0502020204030204" pitchFamily="34" charset="0"/>
              <a:cs typeface="Arial" panose="020B0604020202020204" pitchFamily="34" charset="0"/>
            </a:endParaRPr>
          </a:p>
          <a:p>
            <a:pPr marL="88900" indent="-88900">
              <a:spcAft>
                <a:spcPts val="600"/>
              </a:spcAft>
              <a:buFont typeface="Arial" panose="020B0604020202020204" pitchFamily="34" charset="0"/>
              <a:buChar char="•"/>
            </a:pPr>
            <a:r>
              <a:rPr lang="it-IT" sz="11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MTBF</a:t>
            </a:r>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 </a:t>
            </a:r>
            <a:r>
              <a:rPr lang="it-IT" sz="1100" b="1" dirty="0">
                <a:solidFill>
                  <a:srgbClr val="0070C0"/>
                </a:solidFill>
                <a:effectLst/>
                <a:latin typeface="Arial" panose="020B0604020202020204" pitchFamily="34" charset="0"/>
                <a:ea typeface="Calibri" panose="020F0502020204030204" pitchFamily="34" charset="0"/>
                <a:cs typeface="Arial" panose="020B0604020202020204" pitchFamily="34" charset="0"/>
              </a:rPr>
              <a:t>= 1/</a:t>
            </a:r>
            <a:r>
              <a:rPr lang="it-IT" sz="1100" b="1" kern="100" dirty="0">
                <a:solidFill>
                  <a:srgbClr val="0070C0"/>
                </a:solidFill>
                <a:effectLst/>
                <a:latin typeface="Symbol" panose="05050102010706020507" pitchFamily="18" charset="2"/>
                <a:ea typeface="Calibri" panose="020F0502020204030204" pitchFamily="34" charset="0"/>
                <a:cs typeface="MMa Greek"/>
              </a:rPr>
              <a:t> </a:t>
            </a:r>
            <a:r>
              <a:rPr lang="it-IT" sz="1100" kern="100" dirty="0">
                <a:solidFill>
                  <a:srgbClr val="0070C0"/>
                </a:solidFill>
                <a:latin typeface="Symbol" panose="05050102010706020507" pitchFamily="18" charset="2"/>
                <a:ea typeface="Calibri" panose="020F0502020204030204" pitchFamily="34" charset="0"/>
                <a:cs typeface="MMa Greek"/>
              </a:rPr>
              <a:t>l</a:t>
            </a:r>
            <a:r>
              <a:rPr lang="it-IT" sz="1100" b="1" dirty="0" smtClean="0">
                <a:solidFill>
                  <a:srgbClr val="0070C0"/>
                </a:solidFill>
                <a:effectLst/>
                <a:latin typeface="Arial" panose="020B0604020202020204" pitchFamily="34" charset="0"/>
                <a:ea typeface="Calibri" panose="020F0502020204030204" pitchFamily="34" charset="0"/>
                <a:cs typeface="Arial" panose="020B0604020202020204" pitchFamily="34" charset="0"/>
              </a:rPr>
              <a:t> </a:t>
            </a:r>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a:t>
            </a:r>
            <a:r>
              <a:rPr lang="it-IT" sz="1100" i="1" dirty="0">
                <a:solidFill>
                  <a:srgbClr val="221E1F"/>
                </a:solidFill>
                <a:effectLst/>
                <a:latin typeface="Arial" panose="020B0604020202020204" pitchFamily="34" charset="0"/>
                <a:ea typeface="Calibri" panose="020F0502020204030204" pitchFamily="34" charset="0"/>
                <a:cs typeface="Arial" panose="020B0604020202020204" pitchFamily="34" charset="0"/>
              </a:rPr>
              <a:t>Mean Time Between Failures</a:t>
            </a:r>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 – tempo medio tra due guasti): media degli intervalli di tempo tra guasti consecutivi; con </a:t>
            </a:r>
            <a:r>
              <a:rPr lang="it-IT" sz="1100" kern="100" dirty="0">
                <a:solidFill>
                  <a:srgbClr val="0070C0"/>
                </a:solidFill>
                <a:effectLst/>
                <a:latin typeface="Symbol" panose="05050102010706020507" pitchFamily="18" charset="2"/>
                <a:ea typeface="Calibri" panose="020F0502020204030204" pitchFamily="34" charset="0"/>
                <a:cs typeface="MMa Greek"/>
              </a:rPr>
              <a:t> l = </a:t>
            </a:r>
            <a: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probabilità di guasto</a:t>
            </a:r>
            <a:r>
              <a:rPr lang="it-IT" sz="1100"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lang="it-IT"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88900" indent="-88900">
              <a:spcAft>
                <a:spcPts val="600"/>
              </a:spcAft>
              <a:buFont typeface="Arial" panose="020B0604020202020204" pitchFamily="34" charset="0"/>
              <a:buChar char="•"/>
            </a:pPr>
            <a:r>
              <a:rPr lang="it-IT" sz="11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MTTR</a:t>
            </a:r>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 (</a:t>
            </a:r>
            <a:r>
              <a:rPr lang="it-IT" sz="1100" i="1"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Mean Time To Restoration/Repair</a:t>
            </a:r>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 – tempo medio di ripristino della funzionalità): rapporto tra la somma dei tempi di riparazione del componente </a:t>
            </a:r>
            <a:b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br>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e il numero di componenti che hanno manifestato un’avaria nel medesimo intervallo</a:t>
            </a:r>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cxnSp>
        <p:nvCxnSpPr>
          <p:cNvPr id="118" name="Connettore 2 117">
            <a:extLst>
              <a:ext uri="{FF2B5EF4-FFF2-40B4-BE49-F238E27FC236}">
                <a16:creationId xmlns:a16="http://schemas.microsoft.com/office/drawing/2014/main" xmlns="" id="{3A205A7F-4CFC-49DD-DAD4-CCBABD558EE1}"/>
              </a:ext>
            </a:extLst>
          </p:cNvPr>
          <p:cNvCxnSpPr>
            <a:cxnSpLocks/>
            <a:stCxn id="88" idx="2"/>
          </p:cNvCxnSpPr>
          <p:nvPr/>
        </p:nvCxnSpPr>
        <p:spPr>
          <a:xfrm>
            <a:off x="3141135" y="4448554"/>
            <a:ext cx="0" cy="237137"/>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Connettore 2 120">
            <a:extLst>
              <a:ext uri="{FF2B5EF4-FFF2-40B4-BE49-F238E27FC236}">
                <a16:creationId xmlns:a16="http://schemas.microsoft.com/office/drawing/2014/main" xmlns="" id="{23364AA7-A3D6-9833-4F2F-665432AABA18}"/>
              </a:ext>
            </a:extLst>
          </p:cNvPr>
          <p:cNvCxnSpPr>
            <a:cxnSpLocks/>
            <a:stCxn id="117" idx="3"/>
          </p:cNvCxnSpPr>
          <p:nvPr/>
        </p:nvCxnSpPr>
        <p:spPr>
          <a:xfrm>
            <a:off x="7635741" y="5510683"/>
            <a:ext cx="225885" cy="1637"/>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Connettore 2 124">
            <a:extLst>
              <a:ext uri="{FF2B5EF4-FFF2-40B4-BE49-F238E27FC236}">
                <a16:creationId xmlns:a16="http://schemas.microsoft.com/office/drawing/2014/main" xmlns="" id="{AE6E2C33-2337-6799-A7E8-1F9623E8585A}"/>
              </a:ext>
            </a:extLst>
          </p:cNvPr>
          <p:cNvCxnSpPr>
            <a:cxnSpLocks/>
            <a:stCxn id="81" idx="3"/>
          </p:cNvCxnSpPr>
          <p:nvPr/>
        </p:nvCxnSpPr>
        <p:spPr>
          <a:xfrm>
            <a:off x="8124714" y="3060815"/>
            <a:ext cx="464746"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Connettore 2 127">
            <a:extLst>
              <a:ext uri="{FF2B5EF4-FFF2-40B4-BE49-F238E27FC236}">
                <a16:creationId xmlns:a16="http://schemas.microsoft.com/office/drawing/2014/main" xmlns="" id="{FBB7F859-09DD-F9ED-18B0-A8681E18E411}"/>
              </a:ext>
            </a:extLst>
          </p:cNvPr>
          <p:cNvCxnSpPr>
            <a:cxnSpLocks/>
            <a:stCxn id="75" idx="3"/>
          </p:cNvCxnSpPr>
          <p:nvPr/>
        </p:nvCxnSpPr>
        <p:spPr>
          <a:xfrm flipV="1">
            <a:off x="2480243" y="3067935"/>
            <a:ext cx="395820" cy="7631"/>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753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con angoli arrotondati 1">
            <a:extLst>
              <a:ext uri="{FF2B5EF4-FFF2-40B4-BE49-F238E27FC236}">
                <a16:creationId xmlns:a16="http://schemas.microsoft.com/office/drawing/2014/main" xmlns="" id="{7C1CDF5A-98EA-3AD9-ED78-9CD6BFEF5797}"/>
              </a:ext>
            </a:extLst>
          </p:cNvPr>
          <p:cNvSpPr/>
          <p:nvPr/>
        </p:nvSpPr>
        <p:spPr>
          <a:xfrm>
            <a:off x="572988" y="564451"/>
            <a:ext cx="1211424" cy="432000"/>
          </a:xfrm>
          <a:prstGeom prst="roundRect">
            <a:avLst/>
          </a:prstGeom>
          <a:solidFill>
            <a:schemeClr val="accent1">
              <a:lumMod val="20000"/>
              <a:lumOff val="80000"/>
            </a:schemeClr>
          </a:solid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100" b="1" dirty="0">
                <a:solidFill>
                  <a:srgbClr val="0070C0"/>
                </a:solidFill>
                <a:latin typeface="Arial" panose="020B0604020202020204" pitchFamily="34" charset="0"/>
                <a:cs typeface="Arial" panose="020B0604020202020204" pitchFamily="34" charset="0"/>
              </a:rPr>
              <a:t>Valutazione dell’a</a:t>
            </a:r>
            <a:r>
              <a:rPr lang="it-IT" sz="1100" b="1" i="0" u="none" strike="noStrike" baseline="0" dirty="0">
                <a:solidFill>
                  <a:srgbClr val="0070C0"/>
                </a:solidFill>
                <a:latin typeface="Arial" panose="020B0604020202020204" pitchFamily="34" charset="0"/>
                <a:cs typeface="Arial" panose="020B0604020202020204" pitchFamily="34" charset="0"/>
              </a:rPr>
              <a:t>ffidabilità</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3" name="Rettangolo con angoli arrotondati 2">
            <a:extLst>
              <a:ext uri="{FF2B5EF4-FFF2-40B4-BE49-F238E27FC236}">
                <a16:creationId xmlns:a16="http://schemas.microsoft.com/office/drawing/2014/main" xmlns="" id="{E07B80C0-CECC-CFAE-859A-91167FA2CEE3}"/>
              </a:ext>
            </a:extLst>
          </p:cNvPr>
          <p:cNvSpPr/>
          <p:nvPr/>
        </p:nvSpPr>
        <p:spPr>
          <a:xfrm>
            <a:off x="1299177" y="1321302"/>
            <a:ext cx="1791894" cy="432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metodo dell’albero </a:t>
            </a:r>
            <a:b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br>
            <a: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di guasto</a:t>
            </a:r>
            <a:r>
              <a:rPr lang="it-IT" sz="1100" kern="100" dirty="0">
                <a:solidFill>
                  <a:srgbClr val="221E1F"/>
                </a:solidFill>
                <a:effectLst/>
                <a:latin typeface="Calibri" panose="020F0502020204030204" pitchFamily="34" charset="0"/>
                <a:ea typeface="Calibri" panose="020F0502020204030204" pitchFamily="34" charset="0"/>
                <a:cs typeface="Times LT Std"/>
              </a:rPr>
              <a:t> </a:t>
            </a:r>
            <a: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a:t>
            </a:r>
            <a:r>
              <a:rPr lang="it-IT" sz="1100" i="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fault tree</a:t>
            </a:r>
            <a: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 </a:t>
            </a:r>
            <a:endParaRPr lang="it-IT" sz="1100"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cxnSp>
        <p:nvCxnSpPr>
          <p:cNvPr id="5" name="Connettore 2 4">
            <a:extLst>
              <a:ext uri="{FF2B5EF4-FFF2-40B4-BE49-F238E27FC236}">
                <a16:creationId xmlns:a16="http://schemas.microsoft.com/office/drawing/2014/main" xmlns="" id="{A88BB1C6-D634-4936-1FC1-57DFADCDD55F}"/>
              </a:ext>
            </a:extLst>
          </p:cNvPr>
          <p:cNvCxnSpPr>
            <a:cxnSpLocks/>
            <a:endCxn id="3" idx="1"/>
          </p:cNvCxnSpPr>
          <p:nvPr/>
        </p:nvCxnSpPr>
        <p:spPr>
          <a:xfrm>
            <a:off x="1066586" y="1537302"/>
            <a:ext cx="232591"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ttore 2 9">
            <a:extLst>
              <a:ext uri="{FF2B5EF4-FFF2-40B4-BE49-F238E27FC236}">
                <a16:creationId xmlns:a16="http://schemas.microsoft.com/office/drawing/2014/main" xmlns="" id="{C46CFB74-7629-C388-E2B9-2F89351C87F0}"/>
              </a:ext>
            </a:extLst>
          </p:cNvPr>
          <p:cNvCxnSpPr>
            <a:cxnSpLocks/>
            <a:stCxn id="3" idx="3"/>
          </p:cNvCxnSpPr>
          <p:nvPr/>
        </p:nvCxnSpPr>
        <p:spPr>
          <a:xfrm>
            <a:off x="3091071" y="1537302"/>
            <a:ext cx="238538"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3" name="Rettangolo con angoli arrotondati 12">
            <a:extLst>
              <a:ext uri="{FF2B5EF4-FFF2-40B4-BE49-F238E27FC236}">
                <a16:creationId xmlns:a16="http://schemas.microsoft.com/office/drawing/2014/main" xmlns="" id="{9C3722F3-B0F6-4C02-3472-44560F622C58}"/>
              </a:ext>
            </a:extLst>
          </p:cNvPr>
          <p:cNvSpPr/>
          <p:nvPr/>
        </p:nvSpPr>
        <p:spPr>
          <a:xfrm>
            <a:off x="3329609" y="1231301"/>
            <a:ext cx="4462670" cy="720107"/>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metodo tipo </a:t>
            </a:r>
            <a:r>
              <a:rPr lang="it-IT" sz="1100" i="1"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top-down</a:t>
            </a:r>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 che, partendo dal guasto, procede </a:t>
            </a:r>
            <a:b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br>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dalla macchina al componente. Utilizza una simbologia basata sull’algebra di Boole, assumendo i simboli 1 = </a:t>
            </a:r>
            <a:r>
              <a:rPr lang="it-IT" sz="1100" i="0" u="none" strike="noStrike" baseline="0" dirty="0">
                <a:solidFill>
                  <a:srgbClr val="221E1F"/>
                </a:solidFill>
                <a:latin typeface="Arial" panose="020B0604020202020204" pitchFamily="34" charset="0"/>
                <a:cs typeface="Arial" panose="020B0604020202020204" pitchFamily="34" charset="0"/>
              </a:rPr>
              <a:t>funzionante o </a:t>
            </a:r>
            <a:br>
              <a:rPr lang="it-IT" sz="1100" i="0" u="none" strike="noStrike" baseline="0" dirty="0">
                <a:solidFill>
                  <a:srgbClr val="221E1F"/>
                </a:solidFill>
                <a:latin typeface="Arial" panose="020B0604020202020204" pitchFamily="34" charset="0"/>
                <a:cs typeface="Arial" panose="020B0604020202020204" pitchFamily="34" charset="0"/>
              </a:rPr>
            </a:br>
            <a:r>
              <a:rPr lang="it-IT" sz="1100" i="0" u="none" strike="noStrike" baseline="0" dirty="0">
                <a:solidFill>
                  <a:srgbClr val="221E1F"/>
                </a:solidFill>
                <a:latin typeface="Arial" panose="020B0604020202020204" pitchFamily="34" charset="0"/>
                <a:cs typeface="Arial" panose="020B0604020202020204" pitchFamily="34" charset="0"/>
              </a:rPr>
              <a:t>0 = guasto e le funzioni logiche somma (OR) e prodotto (AND)</a:t>
            </a:r>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5" name="Immagine 14">
            <a:extLst>
              <a:ext uri="{FF2B5EF4-FFF2-40B4-BE49-F238E27FC236}">
                <a16:creationId xmlns:a16="http://schemas.microsoft.com/office/drawing/2014/main" xmlns="" id="{F71A60EE-8F01-CD1D-10F0-6BECA3CBFC89}"/>
              </a:ext>
            </a:extLst>
          </p:cNvPr>
          <p:cNvPicPr>
            <a:picLocks noChangeAspect="1"/>
          </p:cNvPicPr>
          <p:nvPr/>
        </p:nvPicPr>
        <p:blipFill>
          <a:blip r:embed="rId3"/>
          <a:stretch>
            <a:fillRect/>
          </a:stretch>
        </p:blipFill>
        <p:spPr>
          <a:xfrm>
            <a:off x="8252896" y="714500"/>
            <a:ext cx="2484620" cy="1373640"/>
          </a:xfrm>
          <a:prstGeom prst="rect">
            <a:avLst/>
          </a:prstGeom>
        </p:spPr>
      </p:pic>
      <p:sp>
        <p:nvSpPr>
          <p:cNvPr id="21" name="Rettangolo con angoli arrotondati 20">
            <a:extLst>
              <a:ext uri="{FF2B5EF4-FFF2-40B4-BE49-F238E27FC236}">
                <a16:creationId xmlns:a16="http://schemas.microsoft.com/office/drawing/2014/main" xmlns="" id="{37BE1523-8474-EF14-74E8-F4523221B8EC}"/>
              </a:ext>
            </a:extLst>
          </p:cNvPr>
          <p:cNvSpPr/>
          <p:nvPr/>
        </p:nvSpPr>
        <p:spPr>
          <a:xfrm>
            <a:off x="1299177" y="2326884"/>
            <a:ext cx="1802894" cy="576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dirty="0">
                <a:solidFill>
                  <a:srgbClr val="0070C0"/>
                </a:solidFill>
                <a:effectLst/>
                <a:latin typeface="Arial" panose="020B0604020202020204" pitchFamily="34" charset="0"/>
                <a:ea typeface="Calibri" panose="020F0502020204030204" pitchFamily="34" charset="0"/>
                <a:cs typeface="Arial" panose="020B0604020202020204" pitchFamily="34" charset="0"/>
              </a:rPr>
              <a:t>metodo FMECA</a:t>
            </a:r>
          </a:p>
          <a:p>
            <a:r>
              <a:rPr lang="it-IT" sz="1100" dirty="0">
                <a:solidFill>
                  <a:srgbClr val="0070C0"/>
                </a:solidFill>
                <a:effectLst/>
                <a:latin typeface="Arial" panose="020B0604020202020204" pitchFamily="34" charset="0"/>
                <a:ea typeface="Calibri" panose="020F0502020204030204" pitchFamily="34" charset="0"/>
                <a:cs typeface="Arial" panose="020B0604020202020204" pitchFamily="34" charset="0"/>
              </a:rPr>
              <a:t>(</a:t>
            </a:r>
            <a:r>
              <a:rPr lang="it-IT" sz="1100" i="1" dirty="0">
                <a:solidFill>
                  <a:srgbClr val="0070C0"/>
                </a:solidFill>
                <a:effectLst/>
                <a:latin typeface="Arial" panose="020B0604020202020204" pitchFamily="34" charset="0"/>
                <a:ea typeface="Calibri" panose="020F0502020204030204" pitchFamily="34" charset="0"/>
                <a:cs typeface="Arial" panose="020B0604020202020204" pitchFamily="34" charset="0"/>
              </a:rPr>
              <a:t>Failure Mode Effects and Criticality Analysis</a:t>
            </a:r>
            <a:r>
              <a:rPr lang="it-IT" sz="1100" dirty="0">
                <a:solidFill>
                  <a:srgbClr val="0070C0"/>
                </a:solidFill>
                <a:effectLst/>
                <a:latin typeface="Arial" panose="020B0604020202020204" pitchFamily="34" charset="0"/>
                <a:ea typeface="Calibri" panose="020F0502020204030204" pitchFamily="34" charset="0"/>
                <a:cs typeface="Arial" panose="020B0604020202020204" pitchFamily="34" charset="0"/>
              </a:rPr>
              <a:t>)</a:t>
            </a:r>
            <a:endParaRPr lang="it-IT" sz="1100"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22" name="Rettangolo con angoli arrotondati 21">
            <a:extLst>
              <a:ext uri="{FF2B5EF4-FFF2-40B4-BE49-F238E27FC236}">
                <a16:creationId xmlns:a16="http://schemas.microsoft.com/office/drawing/2014/main" xmlns="" id="{7770B976-4E47-4FB4-B404-D317FF38B6B7}"/>
              </a:ext>
            </a:extLst>
          </p:cNvPr>
          <p:cNvSpPr/>
          <p:nvPr/>
        </p:nvSpPr>
        <p:spPr>
          <a:xfrm>
            <a:off x="3339547" y="2308884"/>
            <a:ext cx="7485308" cy="612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metodo tipo </a:t>
            </a:r>
            <a:r>
              <a:rPr lang="it-IT" sz="1100" i="1" dirty="0">
                <a:solidFill>
                  <a:schemeClr val="tx1"/>
                </a:solidFill>
                <a:effectLst/>
                <a:latin typeface="Arial" panose="020B0604020202020204" pitchFamily="34" charset="0"/>
                <a:ea typeface="Calibri" panose="020F0502020204030204" pitchFamily="34" charset="0"/>
                <a:cs typeface="Arial" panose="020B0604020202020204" pitchFamily="34" charset="0"/>
              </a:rPr>
              <a:t>bottom-up</a:t>
            </a:r>
            <a:r>
              <a:rPr lang="it-IT"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 parte dal componente per arrivare al tipo di guasto che può provocare alla macchina. Strumento di tipo induttivo in cui, per ogni componente della macchina, si deve dettagliare in modo sistematico</a:t>
            </a:r>
          </a:p>
          <a:p>
            <a:r>
              <a:rPr lang="it-IT" sz="1100" dirty="0">
                <a:solidFill>
                  <a:schemeClr val="tx1"/>
                </a:solidFill>
                <a:effectLst/>
                <a:latin typeface="Arial" panose="020B0604020202020204" pitchFamily="34" charset="0"/>
                <a:ea typeface="Calibri" panose="020F0502020204030204" pitchFamily="34" charset="0"/>
                <a:cs typeface="Arial" panose="020B0604020202020204" pitchFamily="34" charset="0"/>
              </a:rPr>
              <a:t>il comportamento e il possibile effetto sulla macchina o processo</a:t>
            </a:r>
            <a:endParaRPr lang="it-IT" sz="1100" dirty="0">
              <a:solidFill>
                <a:schemeClr val="tx1"/>
              </a:solidFill>
              <a:latin typeface="Arial" panose="020B0604020202020204" pitchFamily="34" charset="0"/>
              <a:cs typeface="Arial" panose="020B0604020202020204" pitchFamily="34" charset="0"/>
            </a:endParaRPr>
          </a:p>
        </p:txBody>
      </p:sp>
      <p:sp>
        <p:nvSpPr>
          <p:cNvPr id="23" name="Rettangolo con angoli arrotondati 22">
            <a:extLst>
              <a:ext uri="{FF2B5EF4-FFF2-40B4-BE49-F238E27FC236}">
                <a16:creationId xmlns:a16="http://schemas.microsoft.com/office/drawing/2014/main" xmlns="" id="{D82A7DAB-41E1-1A55-0794-FB395DA308A5}"/>
              </a:ext>
            </a:extLst>
          </p:cNvPr>
          <p:cNvSpPr/>
          <p:nvPr/>
        </p:nvSpPr>
        <p:spPr>
          <a:xfrm>
            <a:off x="1993643" y="564451"/>
            <a:ext cx="1791894" cy="432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kern="100" dirty="0">
                <a:solidFill>
                  <a:srgbClr val="221E1F"/>
                </a:solidFill>
                <a:latin typeface="Arial" panose="020B0604020202020204" pitchFamily="34" charset="0"/>
                <a:ea typeface="Calibri" panose="020F0502020204030204" pitchFamily="34" charset="0"/>
                <a:cs typeface="Arial" panose="020B0604020202020204" pitchFamily="34" charset="0"/>
              </a:rPr>
              <a:t>s</a:t>
            </a:r>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i realizza analizzando </a:t>
            </a:r>
            <a:b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br>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le probabilità di guasto </a:t>
            </a:r>
            <a:endParaRPr lang="it-IT" sz="1100" dirty="0"/>
          </a:p>
        </p:txBody>
      </p:sp>
      <p:cxnSp>
        <p:nvCxnSpPr>
          <p:cNvPr id="24" name="Connettore 2 23">
            <a:extLst>
              <a:ext uri="{FF2B5EF4-FFF2-40B4-BE49-F238E27FC236}">
                <a16:creationId xmlns:a16="http://schemas.microsoft.com/office/drawing/2014/main" xmlns="" id="{E731C950-97D4-5EA0-40B2-C474E57C517E}"/>
              </a:ext>
            </a:extLst>
          </p:cNvPr>
          <p:cNvCxnSpPr>
            <a:cxnSpLocks/>
            <a:stCxn id="2" idx="3"/>
            <a:endCxn id="23" idx="1"/>
          </p:cNvCxnSpPr>
          <p:nvPr/>
        </p:nvCxnSpPr>
        <p:spPr>
          <a:xfrm>
            <a:off x="1784412" y="780451"/>
            <a:ext cx="209231"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onnettore diritto 26">
            <a:extLst>
              <a:ext uri="{FF2B5EF4-FFF2-40B4-BE49-F238E27FC236}">
                <a16:creationId xmlns:a16="http://schemas.microsoft.com/office/drawing/2014/main" xmlns="" id="{A15117A8-1F18-277B-0A27-783BA1C2EB5F}"/>
              </a:ext>
            </a:extLst>
          </p:cNvPr>
          <p:cNvCxnSpPr>
            <a:cxnSpLocks/>
          </p:cNvCxnSpPr>
          <p:nvPr/>
        </p:nvCxnSpPr>
        <p:spPr>
          <a:xfrm flipV="1">
            <a:off x="1045337" y="993600"/>
            <a:ext cx="25917" cy="163296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1" name="Connettore 2 30">
            <a:extLst>
              <a:ext uri="{FF2B5EF4-FFF2-40B4-BE49-F238E27FC236}">
                <a16:creationId xmlns:a16="http://schemas.microsoft.com/office/drawing/2014/main" xmlns="" id="{E8EEBA53-FAA5-06DD-8BD9-17601902E968}"/>
              </a:ext>
            </a:extLst>
          </p:cNvPr>
          <p:cNvCxnSpPr>
            <a:cxnSpLocks/>
          </p:cNvCxnSpPr>
          <p:nvPr/>
        </p:nvCxnSpPr>
        <p:spPr>
          <a:xfrm flipV="1">
            <a:off x="1056892" y="2606003"/>
            <a:ext cx="233646" cy="13757"/>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Connettore 2 33">
            <a:extLst>
              <a:ext uri="{FF2B5EF4-FFF2-40B4-BE49-F238E27FC236}">
                <a16:creationId xmlns:a16="http://schemas.microsoft.com/office/drawing/2014/main" xmlns="" id="{33765AF7-D64C-4FA4-F192-F81B2BC54608}"/>
              </a:ext>
            </a:extLst>
          </p:cNvPr>
          <p:cNvCxnSpPr>
            <a:cxnSpLocks/>
            <a:stCxn id="21" idx="3"/>
            <a:endCxn id="22" idx="1"/>
          </p:cNvCxnSpPr>
          <p:nvPr/>
        </p:nvCxnSpPr>
        <p:spPr>
          <a:xfrm>
            <a:off x="3102071" y="2614884"/>
            <a:ext cx="237476"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38" name="Rettangolo con angoli arrotondati 37">
            <a:extLst>
              <a:ext uri="{FF2B5EF4-FFF2-40B4-BE49-F238E27FC236}">
                <a16:creationId xmlns:a16="http://schemas.microsoft.com/office/drawing/2014/main" xmlns="" id="{5E50CB63-BA05-9A65-3C22-DB9EBBE7D3FC}"/>
              </a:ext>
            </a:extLst>
          </p:cNvPr>
          <p:cNvSpPr/>
          <p:nvPr/>
        </p:nvSpPr>
        <p:spPr>
          <a:xfrm>
            <a:off x="387987" y="3534497"/>
            <a:ext cx="1981365" cy="288000"/>
          </a:xfrm>
          <a:prstGeom prst="roundRect">
            <a:avLst/>
          </a:prstGeom>
          <a:solidFill>
            <a:schemeClr val="accent1">
              <a:lumMod val="20000"/>
              <a:lumOff val="80000"/>
            </a:schemeClr>
          </a:solid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dirty="0">
                <a:solidFill>
                  <a:srgbClr val="0070C0"/>
                </a:solidFill>
                <a:latin typeface="Arial" panose="020B0604020202020204" pitchFamily="34" charset="0"/>
                <a:cs typeface="Arial" panose="020B0604020202020204" pitchFamily="34" charset="0"/>
              </a:rPr>
              <a:t>Sistemi in serie e parallelo</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40" name="CasellaDiTesto 39">
            <a:extLst>
              <a:ext uri="{FF2B5EF4-FFF2-40B4-BE49-F238E27FC236}">
                <a16:creationId xmlns:a16="http://schemas.microsoft.com/office/drawing/2014/main" xmlns="" id="{4D18ED95-95A9-7E12-DCF7-74B50B9983F3}"/>
              </a:ext>
            </a:extLst>
          </p:cNvPr>
          <p:cNvSpPr txBox="1"/>
          <p:nvPr/>
        </p:nvSpPr>
        <p:spPr>
          <a:xfrm>
            <a:off x="2567204" y="3384137"/>
            <a:ext cx="2924590" cy="600164"/>
          </a:xfrm>
          <a:prstGeom prst="rect">
            <a:avLst/>
          </a:prstGeom>
          <a:noFill/>
        </p:spPr>
        <p:txBody>
          <a:bodyPr wrap="square">
            <a:spAutoFit/>
          </a:bodyPr>
          <a:lstStyle/>
          <a:p>
            <a:r>
              <a:rPr lang="it-IT" sz="1100" dirty="0">
                <a:solidFill>
                  <a:srgbClr val="221E1F"/>
                </a:solidFill>
                <a:latin typeface="Arial" panose="020B0604020202020204" pitchFamily="34" charset="0"/>
                <a:cs typeface="Arial" panose="020B0604020202020204" pitchFamily="34" charset="0"/>
              </a:rPr>
              <a:t>un i</a:t>
            </a:r>
            <a:r>
              <a:rPr lang="it-IT" sz="1100" b="0" i="0" u="none" strike="noStrike" baseline="0" dirty="0">
                <a:solidFill>
                  <a:srgbClr val="221E1F"/>
                </a:solidFill>
                <a:latin typeface="Arial" panose="020B0604020202020204" pitchFamily="34" charset="0"/>
                <a:cs typeface="Arial" panose="020B0604020202020204" pitchFamily="34" charset="0"/>
              </a:rPr>
              <a:t>mpianto complesso è in genere composto da più macchine che possono essere disposte in serie o in parallelo </a:t>
            </a:r>
            <a:endParaRPr lang="it-IT" sz="1100" dirty="0">
              <a:latin typeface="Arial" panose="020B0604020202020204" pitchFamily="34" charset="0"/>
              <a:cs typeface="Arial" panose="020B0604020202020204" pitchFamily="34" charset="0"/>
            </a:endParaRPr>
          </a:p>
        </p:txBody>
      </p:sp>
      <p:pic>
        <p:nvPicPr>
          <p:cNvPr id="44" name="Immagine 43">
            <a:extLst>
              <a:ext uri="{FF2B5EF4-FFF2-40B4-BE49-F238E27FC236}">
                <a16:creationId xmlns:a16="http://schemas.microsoft.com/office/drawing/2014/main" xmlns="" id="{87B35B81-6655-ABCD-D125-69D3EBC528EE}"/>
              </a:ext>
            </a:extLst>
          </p:cNvPr>
          <p:cNvPicPr>
            <a:picLocks noChangeAspect="1"/>
          </p:cNvPicPr>
          <p:nvPr/>
        </p:nvPicPr>
        <p:blipFill>
          <a:blip r:embed="rId4"/>
          <a:stretch>
            <a:fillRect/>
          </a:stretch>
        </p:blipFill>
        <p:spPr>
          <a:xfrm>
            <a:off x="3501162" y="5433145"/>
            <a:ext cx="1419442" cy="850602"/>
          </a:xfrm>
          <a:prstGeom prst="rect">
            <a:avLst/>
          </a:prstGeom>
        </p:spPr>
      </p:pic>
      <p:pic>
        <p:nvPicPr>
          <p:cNvPr id="46" name="Immagine 45">
            <a:extLst>
              <a:ext uri="{FF2B5EF4-FFF2-40B4-BE49-F238E27FC236}">
                <a16:creationId xmlns:a16="http://schemas.microsoft.com/office/drawing/2014/main" xmlns="" id="{FCB1C193-2E75-8A83-D062-9F3423EB7EE2}"/>
              </a:ext>
            </a:extLst>
          </p:cNvPr>
          <p:cNvPicPr>
            <a:picLocks noChangeAspect="1"/>
          </p:cNvPicPr>
          <p:nvPr/>
        </p:nvPicPr>
        <p:blipFill>
          <a:blip r:embed="rId5"/>
          <a:stretch>
            <a:fillRect/>
          </a:stretch>
        </p:blipFill>
        <p:spPr>
          <a:xfrm>
            <a:off x="3418600" y="4390726"/>
            <a:ext cx="1727805" cy="600490"/>
          </a:xfrm>
          <a:prstGeom prst="rect">
            <a:avLst/>
          </a:prstGeom>
        </p:spPr>
      </p:pic>
      <p:sp>
        <p:nvSpPr>
          <p:cNvPr id="48" name="CasellaDiTesto 47">
            <a:extLst>
              <a:ext uri="{FF2B5EF4-FFF2-40B4-BE49-F238E27FC236}">
                <a16:creationId xmlns:a16="http://schemas.microsoft.com/office/drawing/2014/main" xmlns="" id="{5B55A02D-68EA-5A0A-9B43-34DE551DCDAE}"/>
              </a:ext>
            </a:extLst>
          </p:cNvPr>
          <p:cNvSpPr txBox="1"/>
          <p:nvPr/>
        </p:nvSpPr>
        <p:spPr>
          <a:xfrm>
            <a:off x="949053" y="4328905"/>
            <a:ext cx="2579524" cy="769441"/>
          </a:xfrm>
          <a:prstGeom prst="rect">
            <a:avLst/>
          </a:prstGeom>
          <a:noFill/>
        </p:spPr>
        <p:txBody>
          <a:bodyPr wrap="square">
            <a:spAutoFit/>
          </a:bodyPr>
          <a:lstStyle/>
          <a:p>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il guasto a un solo componente provoca l’interruzione di tutto il sistema. L’affidabilità totale </a:t>
            </a:r>
            <a:r>
              <a:rPr lang="it-IT" sz="1100" i="1"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A</a:t>
            </a:r>
            <a:r>
              <a:rPr lang="it-IT" sz="1100" i="1" kern="100" baseline="-25000" dirty="0">
                <a:solidFill>
                  <a:srgbClr val="221E1F"/>
                </a:solidFill>
                <a:effectLst/>
                <a:latin typeface="Arial" panose="020B0604020202020204" pitchFamily="34" charset="0"/>
                <a:ea typeface="Calibri" panose="020F0502020204030204" pitchFamily="34" charset="0"/>
                <a:cs typeface="Arial" panose="020B0604020202020204" pitchFamily="34" charset="0"/>
              </a:rPr>
              <a:t>f t</a:t>
            </a:r>
            <a:r>
              <a:rPr lang="it-IT" sz="1100" i="1"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 </a:t>
            </a:r>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è </a:t>
            </a:r>
          </a:p>
          <a:p>
            <a:r>
              <a:rPr lang="it-IT" sz="1100" kern="100" dirty="0">
                <a:solidFill>
                  <a:srgbClr val="221E1F"/>
                </a:solidFill>
                <a:effectLst/>
                <a:latin typeface="Arial" panose="020B0604020202020204" pitchFamily="34" charset="0"/>
                <a:ea typeface="Calibri" panose="020F0502020204030204" pitchFamily="34" charset="0"/>
                <a:cs typeface="Arial" panose="020B0604020202020204" pitchFamily="34" charset="0"/>
              </a:rPr>
              <a:t>il prodotto delle singole affidabilità</a:t>
            </a:r>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49" name="Rettangolo con angoli arrotondati 48">
            <a:extLst>
              <a:ext uri="{FF2B5EF4-FFF2-40B4-BE49-F238E27FC236}">
                <a16:creationId xmlns:a16="http://schemas.microsoft.com/office/drawing/2014/main" xmlns="" id="{28D7C752-E299-2A13-3C95-591C55524BAD}"/>
              </a:ext>
            </a:extLst>
          </p:cNvPr>
          <p:cNvSpPr/>
          <p:nvPr/>
        </p:nvSpPr>
        <p:spPr>
          <a:xfrm>
            <a:off x="972078" y="3985115"/>
            <a:ext cx="907943"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in serie</a:t>
            </a:r>
            <a:endParaRPr lang="it-IT" sz="1100"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51" name="CasellaDiTesto 50">
            <a:extLst>
              <a:ext uri="{FF2B5EF4-FFF2-40B4-BE49-F238E27FC236}">
                <a16:creationId xmlns:a16="http://schemas.microsoft.com/office/drawing/2014/main" xmlns="" id="{BA3BF1E1-BE27-C152-31D2-5CA43A2E32F2}"/>
              </a:ext>
            </a:extLst>
          </p:cNvPr>
          <p:cNvSpPr txBox="1"/>
          <p:nvPr/>
        </p:nvSpPr>
        <p:spPr>
          <a:xfrm>
            <a:off x="975162" y="5547676"/>
            <a:ext cx="2343884" cy="769441"/>
          </a:xfrm>
          <a:prstGeom prst="rect">
            <a:avLst/>
          </a:prstGeom>
          <a:noFill/>
        </p:spPr>
        <p:txBody>
          <a:bodyPr wrap="square">
            <a:spAutoFit/>
          </a:bodyPr>
          <a:lstStyle/>
          <a:p>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il guasto di un solo componente non manda in crisi il sistema, </a:t>
            </a:r>
          </a:p>
          <a:p>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ma ne riduce le probabilità </a:t>
            </a:r>
          </a:p>
          <a:p>
            <a:r>
              <a:rPr lang="it-IT" sz="1100" dirty="0">
                <a:solidFill>
                  <a:srgbClr val="221E1F"/>
                </a:solidFill>
                <a:effectLst/>
                <a:latin typeface="Arial" panose="020B0604020202020204" pitchFamily="34" charset="0"/>
                <a:ea typeface="Calibri" panose="020F0502020204030204" pitchFamily="34" charset="0"/>
                <a:cs typeface="Arial" panose="020B0604020202020204" pitchFamily="34" charset="0"/>
              </a:rPr>
              <a:t>di funzionamento</a:t>
            </a:r>
            <a:endParaRPr lang="it-IT" sz="1100" dirty="0">
              <a:latin typeface="Arial" panose="020B0604020202020204" pitchFamily="34" charset="0"/>
              <a:cs typeface="Arial" panose="020B0604020202020204" pitchFamily="34" charset="0"/>
            </a:endParaRPr>
          </a:p>
        </p:txBody>
      </p:sp>
      <p:sp>
        <p:nvSpPr>
          <p:cNvPr id="52" name="Rettangolo con angoli arrotondati 51">
            <a:extLst>
              <a:ext uri="{FF2B5EF4-FFF2-40B4-BE49-F238E27FC236}">
                <a16:creationId xmlns:a16="http://schemas.microsoft.com/office/drawing/2014/main" xmlns="" id="{73985954-7F89-7322-3C17-15A25C4362E1}"/>
              </a:ext>
            </a:extLst>
          </p:cNvPr>
          <p:cNvSpPr/>
          <p:nvPr/>
        </p:nvSpPr>
        <p:spPr>
          <a:xfrm>
            <a:off x="972078" y="5190326"/>
            <a:ext cx="907943"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in parallelo</a:t>
            </a:r>
            <a:endParaRPr lang="it-IT" sz="1100"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53" name="Rettangolo con angoli arrotondati 52">
            <a:extLst>
              <a:ext uri="{FF2B5EF4-FFF2-40B4-BE49-F238E27FC236}">
                <a16:creationId xmlns:a16="http://schemas.microsoft.com/office/drawing/2014/main" xmlns="" id="{2BA367CF-6743-F97D-BB8A-780F67592B07}"/>
              </a:ext>
            </a:extLst>
          </p:cNvPr>
          <p:cNvSpPr/>
          <p:nvPr/>
        </p:nvSpPr>
        <p:spPr>
          <a:xfrm>
            <a:off x="6096011" y="3531444"/>
            <a:ext cx="1232685" cy="288000"/>
          </a:xfrm>
          <a:prstGeom prst="roundRect">
            <a:avLst/>
          </a:prstGeom>
          <a:solidFill>
            <a:schemeClr val="accent1">
              <a:lumMod val="20000"/>
              <a:lumOff val="80000"/>
            </a:schemeClr>
          </a:solid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dirty="0">
                <a:solidFill>
                  <a:srgbClr val="0070C0"/>
                </a:solidFill>
                <a:latin typeface="Arial" panose="020B0604020202020204" pitchFamily="34" charset="0"/>
                <a:cs typeface="Arial" panose="020B0604020202020204" pitchFamily="34" charset="0"/>
              </a:rPr>
              <a:t>Disponibilità</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55" name="CasellaDiTesto 54">
            <a:extLst>
              <a:ext uri="{FF2B5EF4-FFF2-40B4-BE49-F238E27FC236}">
                <a16:creationId xmlns:a16="http://schemas.microsoft.com/office/drawing/2014/main" xmlns="" id="{9DF6C775-CAA5-7709-ADBC-F2DB8D733DC7}"/>
              </a:ext>
            </a:extLst>
          </p:cNvPr>
          <p:cNvSpPr txBox="1"/>
          <p:nvPr/>
        </p:nvSpPr>
        <p:spPr>
          <a:xfrm>
            <a:off x="7550147" y="3108756"/>
            <a:ext cx="3925885" cy="769441"/>
          </a:xfrm>
          <a:prstGeom prst="rect">
            <a:avLst/>
          </a:prstGeom>
          <a:noFill/>
        </p:spPr>
        <p:txBody>
          <a:bodyPr wrap="square">
            <a:spAutoFit/>
          </a:bodyPr>
          <a:lstStyle/>
          <a:p>
            <a:r>
              <a:rPr lang="it-IT" sz="1100" dirty="0">
                <a:latin typeface="Arial" panose="020B0604020202020204" pitchFamily="34" charset="0"/>
                <a:cs typeface="Arial" panose="020B0604020202020204" pitchFamily="34" charset="0"/>
              </a:rPr>
              <a:t>possibilità di utilizzazione di una macchina o impianto </a:t>
            </a:r>
          </a:p>
          <a:p>
            <a:r>
              <a:rPr lang="it-IT" sz="1100" dirty="0">
                <a:latin typeface="Arial" panose="020B0604020202020204" pitchFamily="34" charset="0"/>
                <a:cs typeface="Arial" panose="020B0604020202020204" pitchFamily="34" charset="0"/>
              </a:rPr>
              <a:t>nel tempo. Espressa dal rapporto A tra il tempo in cui la macchina è effettivamente disponibile e la somma di questo tempo con quello di fuori servizio:</a:t>
            </a:r>
          </a:p>
        </p:txBody>
      </p:sp>
      <p:sp>
        <p:nvSpPr>
          <p:cNvPr id="56" name="Rectangle 2">
            <a:extLst>
              <a:ext uri="{FF2B5EF4-FFF2-40B4-BE49-F238E27FC236}">
                <a16:creationId xmlns:a16="http://schemas.microsoft.com/office/drawing/2014/main" xmlns="" id="{979EE043-A6B1-B843-8779-2DF368451254}"/>
              </a:ext>
            </a:extLst>
          </p:cNvPr>
          <p:cNvSpPr>
            <a:spLocks noChangeArrowheads="1"/>
          </p:cNvSpPr>
          <p:nvPr/>
        </p:nvSpPr>
        <p:spPr bwMode="auto">
          <a:xfrm>
            <a:off x="8418444" y="351103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it-IT" dirty="0"/>
          </a:p>
        </p:txBody>
      </p:sp>
      <p:graphicFrame>
        <p:nvGraphicFramePr>
          <p:cNvPr id="57" name="Oggetto 56">
            <a:extLst>
              <a:ext uri="{FF2B5EF4-FFF2-40B4-BE49-F238E27FC236}">
                <a16:creationId xmlns:a16="http://schemas.microsoft.com/office/drawing/2014/main" xmlns="" id="{7CE16DD2-CE6E-F891-8A00-D0224FA39474}"/>
              </a:ext>
            </a:extLst>
          </p:cNvPr>
          <p:cNvGraphicFramePr>
            <a:graphicFrameLocks noChangeAspect="1"/>
          </p:cNvGraphicFramePr>
          <p:nvPr>
            <p:extLst>
              <p:ext uri="{D42A27DB-BD31-4B8C-83A1-F6EECF244321}">
                <p14:modId xmlns:p14="http://schemas.microsoft.com/office/powerpoint/2010/main" val="2251359926"/>
              </p:ext>
            </p:extLst>
          </p:nvPr>
        </p:nvGraphicFramePr>
        <p:xfrm>
          <a:off x="8881991" y="3841704"/>
          <a:ext cx="1228725" cy="390525"/>
        </p:xfrm>
        <a:graphic>
          <a:graphicData uri="http://schemas.openxmlformats.org/presentationml/2006/ole">
            <mc:AlternateContent xmlns:mc="http://schemas.openxmlformats.org/markup-compatibility/2006">
              <mc:Choice xmlns:v="urn:schemas-microsoft-com:vml" Requires="v">
                <p:oleObj spid="_x0000_s1030" name="Equation" r:id="rId6" imgW="1231366" imgH="393529" progId="Equation.DSMT4">
                  <p:embed/>
                </p:oleObj>
              </mc:Choice>
              <mc:Fallback>
                <p:oleObj name="Equation" r:id="rId6" imgW="1231366" imgH="393529" progId="Equation.DSMT4">
                  <p:embed/>
                  <p:pic>
                    <p:nvPicPr>
                      <p:cNvPr id="0" name="Object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81991" y="3841704"/>
                        <a:ext cx="122872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8" name="Rettangolo 57">
            <a:extLst>
              <a:ext uri="{FF2B5EF4-FFF2-40B4-BE49-F238E27FC236}">
                <a16:creationId xmlns:a16="http://schemas.microsoft.com/office/drawing/2014/main" xmlns="" id="{A8672707-BF82-6BF2-09D3-90BE5C6CF7AF}"/>
              </a:ext>
            </a:extLst>
          </p:cNvPr>
          <p:cNvSpPr/>
          <p:nvPr/>
        </p:nvSpPr>
        <p:spPr>
          <a:xfrm>
            <a:off x="8204771" y="628694"/>
            <a:ext cx="2632703" cy="1552538"/>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9" name="Rettangolo 58">
            <a:extLst>
              <a:ext uri="{FF2B5EF4-FFF2-40B4-BE49-F238E27FC236}">
                <a16:creationId xmlns:a16="http://schemas.microsoft.com/office/drawing/2014/main" xmlns="" id="{8D8C98A4-9BE5-5743-511C-850DB4122427}"/>
              </a:ext>
            </a:extLst>
          </p:cNvPr>
          <p:cNvSpPr/>
          <p:nvPr/>
        </p:nvSpPr>
        <p:spPr>
          <a:xfrm>
            <a:off x="3392683" y="4323066"/>
            <a:ext cx="1851281" cy="788304"/>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0" name="Rettangolo 59">
            <a:extLst>
              <a:ext uri="{FF2B5EF4-FFF2-40B4-BE49-F238E27FC236}">
                <a16:creationId xmlns:a16="http://schemas.microsoft.com/office/drawing/2014/main" xmlns="" id="{8FDABF4F-074A-10E3-3CC8-EDF3DF7693B4}"/>
              </a:ext>
            </a:extLst>
          </p:cNvPr>
          <p:cNvSpPr/>
          <p:nvPr/>
        </p:nvSpPr>
        <p:spPr>
          <a:xfrm>
            <a:off x="3414453" y="5326675"/>
            <a:ext cx="1827948" cy="999953"/>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61" name="Connettore 2 60">
            <a:extLst>
              <a:ext uri="{FF2B5EF4-FFF2-40B4-BE49-F238E27FC236}">
                <a16:creationId xmlns:a16="http://schemas.microsoft.com/office/drawing/2014/main" xmlns="" id="{5915AF2F-29E0-A7F4-710A-566459ADD4D3}"/>
              </a:ext>
            </a:extLst>
          </p:cNvPr>
          <p:cNvCxnSpPr>
            <a:cxnSpLocks/>
            <a:stCxn id="13" idx="3"/>
          </p:cNvCxnSpPr>
          <p:nvPr/>
        </p:nvCxnSpPr>
        <p:spPr>
          <a:xfrm>
            <a:off x="7792279" y="1591355"/>
            <a:ext cx="412492"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65" name="Rettangolo con angoli arrotondati 64">
            <a:extLst>
              <a:ext uri="{FF2B5EF4-FFF2-40B4-BE49-F238E27FC236}">
                <a16:creationId xmlns:a16="http://schemas.microsoft.com/office/drawing/2014/main" xmlns="" id="{559866EC-CB12-5A36-DCAB-0CAF5E2EE305}"/>
              </a:ext>
            </a:extLst>
          </p:cNvPr>
          <p:cNvSpPr/>
          <p:nvPr/>
        </p:nvSpPr>
        <p:spPr>
          <a:xfrm>
            <a:off x="968082" y="5538918"/>
            <a:ext cx="2250896" cy="778922"/>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66" name="Rettangolo con angoli arrotondati 65">
            <a:extLst>
              <a:ext uri="{FF2B5EF4-FFF2-40B4-BE49-F238E27FC236}">
                <a16:creationId xmlns:a16="http://schemas.microsoft.com/office/drawing/2014/main" xmlns="" id="{C50B23BB-D0A5-3EB2-BA5B-F27F93D6C4FF}"/>
              </a:ext>
            </a:extLst>
          </p:cNvPr>
          <p:cNvSpPr/>
          <p:nvPr/>
        </p:nvSpPr>
        <p:spPr>
          <a:xfrm>
            <a:off x="939879" y="4336704"/>
            <a:ext cx="2299801" cy="778922"/>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67" name="Connettore 2 66">
            <a:extLst>
              <a:ext uri="{FF2B5EF4-FFF2-40B4-BE49-F238E27FC236}">
                <a16:creationId xmlns:a16="http://schemas.microsoft.com/office/drawing/2014/main" xmlns="" id="{F8AEDA99-BC69-96A4-F012-C1F13B84D0C4}"/>
              </a:ext>
            </a:extLst>
          </p:cNvPr>
          <p:cNvCxnSpPr>
            <a:cxnSpLocks/>
          </p:cNvCxnSpPr>
          <p:nvPr/>
        </p:nvCxnSpPr>
        <p:spPr>
          <a:xfrm>
            <a:off x="3248321" y="4726080"/>
            <a:ext cx="129587"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0" name="Connettore 2 69">
            <a:extLst>
              <a:ext uri="{FF2B5EF4-FFF2-40B4-BE49-F238E27FC236}">
                <a16:creationId xmlns:a16="http://schemas.microsoft.com/office/drawing/2014/main" xmlns="" id="{25F9202C-83AF-6533-4693-E79E1788616D}"/>
              </a:ext>
            </a:extLst>
          </p:cNvPr>
          <p:cNvCxnSpPr>
            <a:cxnSpLocks/>
            <a:stCxn id="65" idx="3"/>
          </p:cNvCxnSpPr>
          <p:nvPr/>
        </p:nvCxnSpPr>
        <p:spPr>
          <a:xfrm>
            <a:off x="3218978" y="5928379"/>
            <a:ext cx="194258"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74" name="Rettangolo con angoli arrotondati 73">
            <a:extLst>
              <a:ext uri="{FF2B5EF4-FFF2-40B4-BE49-F238E27FC236}">
                <a16:creationId xmlns:a16="http://schemas.microsoft.com/office/drawing/2014/main" xmlns="" id="{CDE05245-A3E3-CC46-5D13-E27EDD090112}"/>
              </a:ext>
            </a:extLst>
          </p:cNvPr>
          <p:cNvSpPr/>
          <p:nvPr/>
        </p:nvSpPr>
        <p:spPr>
          <a:xfrm>
            <a:off x="2567205" y="3384137"/>
            <a:ext cx="2689705" cy="600164"/>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75" name="Connettore 2 74">
            <a:extLst>
              <a:ext uri="{FF2B5EF4-FFF2-40B4-BE49-F238E27FC236}">
                <a16:creationId xmlns:a16="http://schemas.microsoft.com/office/drawing/2014/main" xmlns="" id="{09536AA1-75E4-263A-A402-AA3AD7DC56A1}"/>
              </a:ext>
            </a:extLst>
          </p:cNvPr>
          <p:cNvCxnSpPr>
            <a:cxnSpLocks/>
            <a:stCxn id="38" idx="3"/>
            <a:endCxn id="74" idx="1"/>
          </p:cNvCxnSpPr>
          <p:nvPr/>
        </p:nvCxnSpPr>
        <p:spPr>
          <a:xfrm>
            <a:off x="2369352" y="3678497"/>
            <a:ext cx="197853" cy="5722"/>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84" name="Rettangolo con angoli arrotondati 83">
            <a:extLst>
              <a:ext uri="{FF2B5EF4-FFF2-40B4-BE49-F238E27FC236}">
                <a16:creationId xmlns:a16="http://schemas.microsoft.com/office/drawing/2014/main" xmlns="" id="{80272616-DDD1-8EC6-5013-E1BF3064F7CF}"/>
              </a:ext>
            </a:extLst>
          </p:cNvPr>
          <p:cNvSpPr/>
          <p:nvPr/>
        </p:nvSpPr>
        <p:spPr>
          <a:xfrm>
            <a:off x="7550146" y="3067446"/>
            <a:ext cx="3925887" cy="122457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85" name="Connettore 2 84">
            <a:extLst>
              <a:ext uri="{FF2B5EF4-FFF2-40B4-BE49-F238E27FC236}">
                <a16:creationId xmlns:a16="http://schemas.microsoft.com/office/drawing/2014/main" xmlns="" id="{670F668A-A590-6FAE-1B97-94887C47EAE7}"/>
              </a:ext>
            </a:extLst>
          </p:cNvPr>
          <p:cNvCxnSpPr>
            <a:cxnSpLocks/>
            <a:stCxn id="53" idx="3"/>
            <a:endCxn id="84" idx="1"/>
          </p:cNvCxnSpPr>
          <p:nvPr/>
        </p:nvCxnSpPr>
        <p:spPr>
          <a:xfrm>
            <a:off x="7328696" y="3675444"/>
            <a:ext cx="221450" cy="4287"/>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93" name="CasellaDiTesto 92">
            <a:extLst>
              <a:ext uri="{FF2B5EF4-FFF2-40B4-BE49-F238E27FC236}">
                <a16:creationId xmlns:a16="http://schemas.microsoft.com/office/drawing/2014/main" xmlns="" id="{DD41008B-7BDF-6CBB-E4B4-AA720F5C0767}"/>
              </a:ext>
            </a:extLst>
          </p:cNvPr>
          <p:cNvSpPr txBox="1"/>
          <p:nvPr/>
        </p:nvSpPr>
        <p:spPr>
          <a:xfrm>
            <a:off x="5953539" y="5172267"/>
            <a:ext cx="1918252" cy="769441"/>
          </a:xfrm>
          <a:prstGeom prst="rect">
            <a:avLst/>
          </a:prstGeom>
          <a:noFill/>
        </p:spPr>
        <p:txBody>
          <a:bodyPr wrap="square">
            <a:spAutoFit/>
          </a:bodyPr>
          <a:lstStyle/>
          <a:p>
            <a:r>
              <a:rPr lang="it-IT" sz="1100" dirty="0">
                <a:latin typeface="Arial" panose="020B0604020202020204" pitchFamily="34" charset="0"/>
                <a:cs typeface="Arial" panose="020B0604020202020204" pitchFamily="34" charset="0"/>
              </a:rPr>
              <a:t>relazione tra MTTR e MTBF con collegamento all’affidabilità e alla manutenibilità </a:t>
            </a:r>
          </a:p>
        </p:txBody>
      </p:sp>
      <p:sp>
        <p:nvSpPr>
          <p:cNvPr id="94" name="Rettangolo con angoli arrotondati 93">
            <a:extLst>
              <a:ext uri="{FF2B5EF4-FFF2-40B4-BE49-F238E27FC236}">
                <a16:creationId xmlns:a16="http://schemas.microsoft.com/office/drawing/2014/main" xmlns="" id="{53FE7791-EC16-3DC2-7239-5017411653CB}"/>
              </a:ext>
            </a:extLst>
          </p:cNvPr>
          <p:cNvSpPr/>
          <p:nvPr/>
        </p:nvSpPr>
        <p:spPr>
          <a:xfrm>
            <a:off x="6096011" y="4434055"/>
            <a:ext cx="1232685" cy="288000"/>
          </a:xfrm>
          <a:prstGeom prst="roundRect">
            <a:avLst/>
          </a:prstGeom>
          <a:solidFill>
            <a:schemeClr val="accent1">
              <a:lumMod val="20000"/>
              <a:lumOff val="80000"/>
            </a:schemeClr>
          </a:solid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dirty="0">
                <a:solidFill>
                  <a:srgbClr val="0070C0"/>
                </a:solidFill>
                <a:latin typeface="Arial" panose="020B0604020202020204" pitchFamily="34" charset="0"/>
                <a:cs typeface="Arial" panose="020B0604020202020204" pitchFamily="34" charset="0"/>
              </a:rPr>
              <a:t>Manutenibilità</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96" name="CasellaDiTesto 95">
            <a:extLst>
              <a:ext uri="{FF2B5EF4-FFF2-40B4-BE49-F238E27FC236}">
                <a16:creationId xmlns:a16="http://schemas.microsoft.com/office/drawing/2014/main" xmlns="" id="{2040350E-518E-970A-9A82-4DDE2F1384CA}"/>
              </a:ext>
            </a:extLst>
          </p:cNvPr>
          <p:cNvSpPr txBox="1"/>
          <p:nvPr/>
        </p:nvSpPr>
        <p:spPr>
          <a:xfrm>
            <a:off x="7550145" y="4434055"/>
            <a:ext cx="4266434" cy="261610"/>
          </a:xfrm>
          <a:prstGeom prst="rect">
            <a:avLst/>
          </a:prstGeom>
          <a:noFill/>
        </p:spPr>
        <p:txBody>
          <a:bodyPr wrap="square">
            <a:spAutoFit/>
          </a:bodyPr>
          <a:lstStyle/>
          <a:p>
            <a:r>
              <a:rPr lang="it-IT" sz="1100" dirty="0">
                <a:latin typeface="Arial" panose="020B0604020202020204" pitchFamily="34" charset="0"/>
                <a:cs typeface="Arial" panose="020B0604020202020204" pitchFamily="34" charset="0"/>
              </a:rPr>
              <a:t>dipende dalle condizioni in cui la macchina si trova a operare</a:t>
            </a:r>
          </a:p>
        </p:txBody>
      </p:sp>
      <p:pic>
        <p:nvPicPr>
          <p:cNvPr id="98" name="Immagine 97">
            <a:extLst>
              <a:ext uri="{FF2B5EF4-FFF2-40B4-BE49-F238E27FC236}">
                <a16:creationId xmlns:a16="http://schemas.microsoft.com/office/drawing/2014/main" xmlns="" id="{8D9266D8-F498-2972-67D8-481F420E619C}"/>
              </a:ext>
            </a:extLst>
          </p:cNvPr>
          <p:cNvPicPr>
            <a:picLocks noChangeAspect="1"/>
          </p:cNvPicPr>
          <p:nvPr/>
        </p:nvPicPr>
        <p:blipFill>
          <a:blip r:embed="rId8"/>
          <a:stretch>
            <a:fillRect/>
          </a:stretch>
        </p:blipFill>
        <p:spPr>
          <a:xfrm>
            <a:off x="8373514" y="4802972"/>
            <a:ext cx="2172003" cy="1786187"/>
          </a:xfrm>
          <a:prstGeom prst="rect">
            <a:avLst/>
          </a:prstGeom>
        </p:spPr>
      </p:pic>
      <p:sp>
        <p:nvSpPr>
          <p:cNvPr id="99" name="Rettangolo con angoli arrotondati 98">
            <a:extLst>
              <a:ext uri="{FF2B5EF4-FFF2-40B4-BE49-F238E27FC236}">
                <a16:creationId xmlns:a16="http://schemas.microsoft.com/office/drawing/2014/main" xmlns="" id="{9DF78A0D-8969-372F-7152-2197FA7AD184}"/>
              </a:ext>
            </a:extLst>
          </p:cNvPr>
          <p:cNvSpPr/>
          <p:nvPr/>
        </p:nvSpPr>
        <p:spPr>
          <a:xfrm>
            <a:off x="7550146" y="4436245"/>
            <a:ext cx="3925887"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1" name="Rettangolo con angoli arrotondati 100">
            <a:extLst>
              <a:ext uri="{FF2B5EF4-FFF2-40B4-BE49-F238E27FC236}">
                <a16:creationId xmlns:a16="http://schemas.microsoft.com/office/drawing/2014/main" xmlns="" id="{4E595D1F-A408-C744-4154-EC5EA774F08F}"/>
              </a:ext>
            </a:extLst>
          </p:cNvPr>
          <p:cNvSpPr/>
          <p:nvPr/>
        </p:nvSpPr>
        <p:spPr>
          <a:xfrm>
            <a:off x="5976036" y="5083694"/>
            <a:ext cx="1895755" cy="991379"/>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103" name="Rettangolo 102">
            <a:extLst>
              <a:ext uri="{FF2B5EF4-FFF2-40B4-BE49-F238E27FC236}">
                <a16:creationId xmlns:a16="http://schemas.microsoft.com/office/drawing/2014/main" xmlns="" id="{76757ACF-9D8D-EFCB-BD72-D6B79E699090}"/>
              </a:ext>
            </a:extLst>
          </p:cNvPr>
          <p:cNvSpPr/>
          <p:nvPr/>
        </p:nvSpPr>
        <p:spPr>
          <a:xfrm>
            <a:off x="8071627" y="4808861"/>
            <a:ext cx="2632703" cy="1780297"/>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104" name="Connettore 2 103">
            <a:extLst>
              <a:ext uri="{FF2B5EF4-FFF2-40B4-BE49-F238E27FC236}">
                <a16:creationId xmlns:a16="http://schemas.microsoft.com/office/drawing/2014/main" xmlns="" id="{6F795638-AC0D-0F4B-B7DE-DCAFC1C1A214}"/>
              </a:ext>
            </a:extLst>
          </p:cNvPr>
          <p:cNvCxnSpPr>
            <a:cxnSpLocks/>
            <a:stCxn id="94" idx="3"/>
            <a:endCxn id="99" idx="1"/>
          </p:cNvCxnSpPr>
          <p:nvPr/>
        </p:nvCxnSpPr>
        <p:spPr>
          <a:xfrm>
            <a:off x="7328696" y="4578055"/>
            <a:ext cx="221450" cy="219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Connettore 2 107">
            <a:extLst>
              <a:ext uri="{FF2B5EF4-FFF2-40B4-BE49-F238E27FC236}">
                <a16:creationId xmlns:a16="http://schemas.microsoft.com/office/drawing/2014/main" xmlns="" id="{F905F553-0112-1594-7C2A-76DF3BCD5DFE}"/>
              </a:ext>
            </a:extLst>
          </p:cNvPr>
          <p:cNvCxnSpPr>
            <a:cxnSpLocks/>
            <a:stCxn id="94" idx="2"/>
          </p:cNvCxnSpPr>
          <p:nvPr/>
        </p:nvCxnSpPr>
        <p:spPr>
          <a:xfrm flipH="1">
            <a:off x="6712353" y="4722055"/>
            <a:ext cx="1" cy="367244"/>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Connettore 2 110">
            <a:extLst>
              <a:ext uri="{FF2B5EF4-FFF2-40B4-BE49-F238E27FC236}">
                <a16:creationId xmlns:a16="http://schemas.microsoft.com/office/drawing/2014/main" xmlns="" id="{CDF51346-9EFD-67F7-E2D0-89F21249480C}"/>
              </a:ext>
            </a:extLst>
          </p:cNvPr>
          <p:cNvCxnSpPr>
            <a:cxnSpLocks/>
            <a:stCxn id="101" idx="3"/>
          </p:cNvCxnSpPr>
          <p:nvPr/>
        </p:nvCxnSpPr>
        <p:spPr>
          <a:xfrm flipV="1">
            <a:off x="7871791" y="5568342"/>
            <a:ext cx="199836" cy="11042"/>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nettore 2 116">
            <a:extLst>
              <a:ext uri="{FF2B5EF4-FFF2-40B4-BE49-F238E27FC236}">
                <a16:creationId xmlns:a16="http://schemas.microsoft.com/office/drawing/2014/main" xmlns="" id="{BA86FD40-FD2C-A614-FC80-DE8897E31C88}"/>
              </a:ext>
            </a:extLst>
          </p:cNvPr>
          <p:cNvCxnSpPr>
            <a:cxnSpLocks/>
            <a:endCxn id="49" idx="1"/>
          </p:cNvCxnSpPr>
          <p:nvPr/>
        </p:nvCxnSpPr>
        <p:spPr>
          <a:xfrm>
            <a:off x="709034" y="4129115"/>
            <a:ext cx="263044"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Connettore diritto 117">
            <a:extLst>
              <a:ext uri="{FF2B5EF4-FFF2-40B4-BE49-F238E27FC236}">
                <a16:creationId xmlns:a16="http://schemas.microsoft.com/office/drawing/2014/main" xmlns="" id="{DAE9798B-7B45-C7F3-2996-44425BFABB9A}"/>
              </a:ext>
            </a:extLst>
          </p:cNvPr>
          <p:cNvCxnSpPr>
            <a:cxnSpLocks/>
          </p:cNvCxnSpPr>
          <p:nvPr/>
        </p:nvCxnSpPr>
        <p:spPr>
          <a:xfrm flipH="1" flipV="1">
            <a:off x="702152" y="3819444"/>
            <a:ext cx="17297" cy="1507231"/>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9" name="Connettore 2 118">
            <a:extLst>
              <a:ext uri="{FF2B5EF4-FFF2-40B4-BE49-F238E27FC236}">
                <a16:creationId xmlns:a16="http://schemas.microsoft.com/office/drawing/2014/main" xmlns="" id="{B79F03AF-434A-9D87-C5AC-87298B32BD81}"/>
              </a:ext>
            </a:extLst>
          </p:cNvPr>
          <p:cNvCxnSpPr>
            <a:cxnSpLocks/>
            <a:endCxn id="52" idx="1"/>
          </p:cNvCxnSpPr>
          <p:nvPr/>
        </p:nvCxnSpPr>
        <p:spPr>
          <a:xfrm>
            <a:off x="719449" y="5334326"/>
            <a:ext cx="252629"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a16="http://schemas.microsoft.com/office/drawing/2014/main" xmlns="" id="{E41EC574-2EB3-40A7-AA5A-E279775A6454}"/>
              </a:ext>
            </a:extLst>
          </p:cNvPr>
          <p:cNvSpPr/>
          <p:nvPr/>
        </p:nvSpPr>
        <p:spPr>
          <a:xfrm>
            <a:off x="729206" y="715042"/>
            <a:ext cx="1636121" cy="288000"/>
          </a:xfrm>
          <a:prstGeom prst="roundRect">
            <a:avLst/>
          </a:prstGeom>
          <a:solidFill>
            <a:schemeClr val="accent1">
              <a:lumMod val="20000"/>
              <a:lumOff val="80000"/>
            </a:schemeClr>
          </a:solid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kern="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Diagramma di Gantt</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7" name="Rettangolo con angoli arrotondati 6">
            <a:extLst>
              <a:ext uri="{FF2B5EF4-FFF2-40B4-BE49-F238E27FC236}">
                <a16:creationId xmlns:a16="http://schemas.microsoft.com/office/drawing/2014/main" xmlns="" id="{272244BD-3241-EB01-4BB4-E7AE54F04BAD}"/>
              </a:ext>
            </a:extLst>
          </p:cNvPr>
          <p:cNvSpPr/>
          <p:nvPr/>
        </p:nvSpPr>
        <p:spPr>
          <a:xfrm>
            <a:off x="2562759" y="643042"/>
            <a:ext cx="5219580" cy="432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kern="100" dirty="0">
                <a:solidFill>
                  <a:srgbClr val="211D1E"/>
                </a:solidFill>
                <a:effectLst/>
                <a:latin typeface="Arial" panose="020B0604020202020204" pitchFamily="34" charset="0"/>
                <a:ea typeface="Calibri" panose="020F0502020204030204" pitchFamily="34" charset="0"/>
                <a:cs typeface="Arial" panose="020B0604020202020204" pitchFamily="34" charset="0"/>
              </a:rPr>
              <a:t>strumento grafico che rappresenta la programmazione temporale di un progetto composto da più fasi. Viene utilizzato per programmare le attività aziendali</a:t>
            </a:r>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9" name="Immagine 8">
            <a:extLst>
              <a:ext uri="{FF2B5EF4-FFF2-40B4-BE49-F238E27FC236}">
                <a16:creationId xmlns:a16="http://schemas.microsoft.com/office/drawing/2014/main" xmlns="" id="{033D1DD7-EA32-F686-EEB2-DAA0C01BC09A}"/>
              </a:ext>
            </a:extLst>
          </p:cNvPr>
          <p:cNvPicPr>
            <a:picLocks noChangeAspect="1"/>
          </p:cNvPicPr>
          <p:nvPr/>
        </p:nvPicPr>
        <p:blipFill>
          <a:blip r:embed="rId2"/>
          <a:stretch>
            <a:fillRect/>
          </a:stretch>
        </p:blipFill>
        <p:spPr>
          <a:xfrm>
            <a:off x="8178553" y="485905"/>
            <a:ext cx="3566604" cy="1697069"/>
          </a:xfrm>
          <a:prstGeom prst="rect">
            <a:avLst/>
          </a:prstGeom>
        </p:spPr>
      </p:pic>
      <p:cxnSp>
        <p:nvCxnSpPr>
          <p:cNvPr id="11" name="Connettore 2 10">
            <a:extLst>
              <a:ext uri="{FF2B5EF4-FFF2-40B4-BE49-F238E27FC236}">
                <a16:creationId xmlns:a16="http://schemas.microsoft.com/office/drawing/2014/main" xmlns="" id="{B7316914-65B0-04BF-A3C7-D0E9FC4E6A53}"/>
              </a:ext>
            </a:extLst>
          </p:cNvPr>
          <p:cNvCxnSpPr>
            <a:cxnSpLocks/>
            <a:stCxn id="6" idx="3"/>
            <a:endCxn id="7" idx="1"/>
          </p:cNvCxnSpPr>
          <p:nvPr/>
        </p:nvCxnSpPr>
        <p:spPr>
          <a:xfrm>
            <a:off x="2365327" y="859042"/>
            <a:ext cx="197432"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5" name="Rettangolo 14">
            <a:extLst>
              <a:ext uri="{FF2B5EF4-FFF2-40B4-BE49-F238E27FC236}">
                <a16:creationId xmlns:a16="http://schemas.microsoft.com/office/drawing/2014/main" xmlns="" id="{BBEA70F0-C80D-DC0A-F687-C68EDF57918C}"/>
              </a:ext>
            </a:extLst>
          </p:cNvPr>
          <p:cNvSpPr/>
          <p:nvPr/>
        </p:nvSpPr>
        <p:spPr>
          <a:xfrm>
            <a:off x="8099328" y="402677"/>
            <a:ext cx="3745999" cy="1780297"/>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16" name="Connettore 2 15">
            <a:extLst>
              <a:ext uri="{FF2B5EF4-FFF2-40B4-BE49-F238E27FC236}">
                <a16:creationId xmlns:a16="http://schemas.microsoft.com/office/drawing/2014/main" xmlns="" id="{8B757011-B6D3-D148-4A47-C00C81D037DE}"/>
              </a:ext>
            </a:extLst>
          </p:cNvPr>
          <p:cNvCxnSpPr>
            <a:cxnSpLocks/>
            <a:stCxn id="7" idx="3"/>
          </p:cNvCxnSpPr>
          <p:nvPr/>
        </p:nvCxnSpPr>
        <p:spPr>
          <a:xfrm>
            <a:off x="7782339" y="859042"/>
            <a:ext cx="313806"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9" name="Rettangolo con angoli arrotondati 18">
            <a:extLst>
              <a:ext uri="{FF2B5EF4-FFF2-40B4-BE49-F238E27FC236}">
                <a16:creationId xmlns:a16="http://schemas.microsoft.com/office/drawing/2014/main" xmlns="" id="{BC3E59DD-864C-10AF-E6B9-C7421386A7B6}"/>
              </a:ext>
            </a:extLst>
          </p:cNvPr>
          <p:cNvSpPr/>
          <p:nvPr/>
        </p:nvSpPr>
        <p:spPr>
          <a:xfrm>
            <a:off x="734216" y="1423200"/>
            <a:ext cx="1729827" cy="288000"/>
          </a:xfrm>
          <a:prstGeom prst="roundRect">
            <a:avLst/>
          </a:prstGeom>
          <a:solidFill>
            <a:schemeClr val="accent1">
              <a:lumMod val="20000"/>
              <a:lumOff val="80000"/>
            </a:schemeClr>
          </a:solid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kern="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Strategie manutentive</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21" name="CasellaDiTesto 20">
            <a:extLst>
              <a:ext uri="{FF2B5EF4-FFF2-40B4-BE49-F238E27FC236}">
                <a16:creationId xmlns:a16="http://schemas.microsoft.com/office/drawing/2014/main" xmlns="" id="{BA03EF75-BCA3-4AE3-8888-905B0ECE21E8}"/>
              </a:ext>
            </a:extLst>
          </p:cNvPr>
          <p:cNvSpPr txBox="1"/>
          <p:nvPr/>
        </p:nvSpPr>
        <p:spPr>
          <a:xfrm>
            <a:off x="2690976" y="1171806"/>
            <a:ext cx="3868807" cy="769441"/>
          </a:xfrm>
          <a:prstGeom prst="rect">
            <a:avLst/>
          </a:prstGeom>
          <a:noFill/>
        </p:spPr>
        <p:txBody>
          <a:bodyPr wrap="square">
            <a:spAutoFit/>
          </a:bodyPr>
          <a:lstStyle/>
          <a:p>
            <a:pPr marL="88900" indent="-88900" algn="just">
              <a:buFont typeface="Arial" panose="020B0604020202020204" pitchFamily="34" charset="0"/>
              <a:buChar char="•"/>
            </a:pPr>
            <a:r>
              <a:rPr lang="it-IT" sz="1100" b="0" i="0" u="none" strike="noStrike" baseline="0" dirty="0">
                <a:solidFill>
                  <a:srgbClr val="211D1E"/>
                </a:solidFill>
                <a:latin typeface="Arial" panose="020B0604020202020204" pitchFamily="34" charset="0"/>
                <a:cs typeface="Arial" panose="020B0604020202020204" pitchFamily="34" charset="0"/>
              </a:rPr>
              <a:t>stima sull’entità dei costi della manutenzione continua; </a:t>
            </a:r>
          </a:p>
          <a:p>
            <a:pPr marL="88900" indent="-88900" algn="just">
              <a:buFont typeface="Arial" panose="020B0604020202020204" pitchFamily="34" charset="0"/>
              <a:buChar char="•"/>
            </a:pPr>
            <a:r>
              <a:rPr lang="it-IT" sz="1100" b="0" i="0" u="none" strike="noStrike" baseline="0" dirty="0">
                <a:solidFill>
                  <a:srgbClr val="211D1E"/>
                </a:solidFill>
                <a:latin typeface="Arial" panose="020B0604020202020204" pitchFamily="34" charset="0"/>
                <a:cs typeface="Arial" panose="020B0604020202020204" pitchFamily="34" charset="0"/>
              </a:rPr>
              <a:t>valutazione sull’importanza dei costi del fermo macchina; </a:t>
            </a:r>
          </a:p>
          <a:p>
            <a:pPr marL="88900" indent="-88900" algn="just">
              <a:buFont typeface="Arial" panose="020B0604020202020204" pitchFamily="34" charset="0"/>
              <a:buChar char="•"/>
            </a:pPr>
            <a:r>
              <a:rPr lang="it-IT" sz="1100" b="0" i="0" u="none" strike="noStrike" baseline="0" dirty="0">
                <a:solidFill>
                  <a:srgbClr val="211D1E"/>
                </a:solidFill>
                <a:latin typeface="Arial" panose="020B0604020202020204" pitchFamily="34" charset="0"/>
                <a:cs typeface="Arial" panose="020B0604020202020204" pitchFamily="34" charset="0"/>
              </a:rPr>
              <a:t>tipologia delle macchine oggetto di manutenzione; </a:t>
            </a:r>
          </a:p>
          <a:p>
            <a:pPr marL="88900" indent="-88900" algn="just">
              <a:buFont typeface="Arial" panose="020B0604020202020204" pitchFamily="34" charset="0"/>
              <a:buChar char="•"/>
            </a:pPr>
            <a:r>
              <a:rPr lang="it-IT" sz="1100" b="0" i="0" u="none" strike="noStrike" baseline="0" dirty="0">
                <a:solidFill>
                  <a:srgbClr val="211D1E"/>
                </a:solidFill>
                <a:latin typeface="Arial" panose="020B0604020202020204" pitchFamily="34" charset="0"/>
                <a:cs typeface="Arial" panose="020B0604020202020204" pitchFamily="34" charset="0"/>
              </a:rPr>
              <a:t>tipo di produzione dell’azienda</a:t>
            </a:r>
            <a:endParaRPr lang="it-IT" sz="1100" dirty="0">
              <a:latin typeface="Arial" panose="020B0604020202020204" pitchFamily="34" charset="0"/>
              <a:cs typeface="Arial" panose="020B0604020202020204" pitchFamily="34" charset="0"/>
            </a:endParaRPr>
          </a:p>
        </p:txBody>
      </p:sp>
      <p:sp>
        <p:nvSpPr>
          <p:cNvPr id="22" name="Rettangolo con angoli arrotondati 21">
            <a:extLst>
              <a:ext uri="{FF2B5EF4-FFF2-40B4-BE49-F238E27FC236}">
                <a16:creationId xmlns:a16="http://schemas.microsoft.com/office/drawing/2014/main" xmlns="" id="{899BE2DD-2238-CBDF-7789-0BED675537EA}"/>
              </a:ext>
            </a:extLst>
          </p:cNvPr>
          <p:cNvSpPr/>
          <p:nvPr/>
        </p:nvSpPr>
        <p:spPr>
          <a:xfrm>
            <a:off x="2649772" y="1181258"/>
            <a:ext cx="3868807" cy="769439"/>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24" name="CasellaDiTesto 23">
            <a:extLst>
              <a:ext uri="{FF2B5EF4-FFF2-40B4-BE49-F238E27FC236}">
                <a16:creationId xmlns:a16="http://schemas.microsoft.com/office/drawing/2014/main" xmlns="" id="{DFEE8D66-15F6-4663-D2B3-B6B3F60C6E44}"/>
              </a:ext>
            </a:extLst>
          </p:cNvPr>
          <p:cNvSpPr txBox="1"/>
          <p:nvPr/>
        </p:nvSpPr>
        <p:spPr>
          <a:xfrm>
            <a:off x="2283476" y="2123044"/>
            <a:ext cx="4647410" cy="261610"/>
          </a:xfrm>
          <a:prstGeom prst="rect">
            <a:avLst/>
          </a:prstGeom>
          <a:noFill/>
        </p:spPr>
        <p:txBody>
          <a:bodyPr wrap="square">
            <a:spAutoFit/>
          </a:bodyPr>
          <a:lstStyle/>
          <a:p>
            <a:r>
              <a:rPr lang="it-IT" sz="1100" dirty="0">
                <a:solidFill>
                  <a:srgbClr val="211D1E"/>
                </a:solidFill>
                <a:latin typeface="Arial" panose="020B0604020202020204" pitchFamily="34" charset="0"/>
                <a:cs typeface="Arial" panose="020B0604020202020204" pitchFamily="34" charset="0"/>
              </a:rPr>
              <a:t>si interviene</a:t>
            </a:r>
            <a:r>
              <a:rPr lang="it-IT" sz="1100" b="0" i="0" u="none" strike="noStrike" baseline="0" dirty="0">
                <a:solidFill>
                  <a:srgbClr val="211D1E"/>
                </a:solidFill>
                <a:latin typeface="Arial" panose="020B0604020202020204" pitchFamily="34" charset="0"/>
                <a:cs typeface="Arial" panose="020B0604020202020204" pitchFamily="34" charset="0"/>
              </a:rPr>
              <a:t> in caso di malfunzionamento o di arresto del macchinario</a:t>
            </a:r>
            <a:endParaRPr lang="it-IT" sz="1100" dirty="0">
              <a:latin typeface="Arial" panose="020B0604020202020204" pitchFamily="34" charset="0"/>
              <a:cs typeface="Arial" panose="020B0604020202020204" pitchFamily="34" charset="0"/>
            </a:endParaRPr>
          </a:p>
        </p:txBody>
      </p:sp>
      <p:sp>
        <p:nvSpPr>
          <p:cNvPr id="25" name="Rettangolo con angoli arrotondati 24">
            <a:extLst>
              <a:ext uri="{FF2B5EF4-FFF2-40B4-BE49-F238E27FC236}">
                <a16:creationId xmlns:a16="http://schemas.microsoft.com/office/drawing/2014/main" xmlns="" id="{53A693F1-DA01-DE78-1977-A65F4871312A}"/>
              </a:ext>
            </a:extLst>
          </p:cNvPr>
          <p:cNvSpPr/>
          <p:nvPr/>
        </p:nvSpPr>
        <p:spPr>
          <a:xfrm>
            <a:off x="1096092" y="2119022"/>
            <a:ext cx="947194"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kern="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correttiva</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26" name="Rettangolo con angoli arrotondati 25">
            <a:extLst>
              <a:ext uri="{FF2B5EF4-FFF2-40B4-BE49-F238E27FC236}">
                <a16:creationId xmlns:a16="http://schemas.microsoft.com/office/drawing/2014/main" xmlns="" id="{928888A0-B0C8-63EE-1BF9-018E784C45D8}"/>
              </a:ext>
            </a:extLst>
          </p:cNvPr>
          <p:cNvSpPr/>
          <p:nvPr/>
        </p:nvSpPr>
        <p:spPr>
          <a:xfrm>
            <a:off x="1096092" y="2807012"/>
            <a:ext cx="947193"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kern="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preventiva</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27" name="Rettangolo con angoli arrotondati 26">
            <a:extLst>
              <a:ext uri="{FF2B5EF4-FFF2-40B4-BE49-F238E27FC236}">
                <a16:creationId xmlns:a16="http://schemas.microsoft.com/office/drawing/2014/main" xmlns="" id="{B4B7D4E1-E905-5B8E-E36C-2F145631A4BE}"/>
              </a:ext>
            </a:extLst>
          </p:cNvPr>
          <p:cNvSpPr/>
          <p:nvPr/>
        </p:nvSpPr>
        <p:spPr>
          <a:xfrm>
            <a:off x="1096091" y="5632800"/>
            <a:ext cx="947193"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kern="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predittiva</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29" name="CasellaDiTesto 28">
            <a:extLst>
              <a:ext uri="{FF2B5EF4-FFF2-40B4-BE49-F238E27FC236}">
                <a16:creationId xmlns:a16="http://schemas.microsoft.com/office/drawing/2014/main" xmlns="" id="{64767C40-61CB-19DE-3CC3-3FCB7AD23B13}"/>
              </a:ext>
            </a:extLst>
          </p:cNvPr>
          <p:cNvSpPr txBox="1"/>
          <p:nvPr/>
        </p:nvSpPr>
        <p:spPr>
          <a:xfrm>
            <a:off x="2247611" y="2735010"/>
            <a:ext cx="4270968" cy="430887"/>
          </a:xfrm>
          <a:prstGeom prst="rect">
            <a:avLst/>
          </a:prstGeom>
          <a:noFill/>
        </p:spPr>
        <p:txBody>
          <a:bodyPr wrap="square">
            <a:spAutoFit/>
          </a:bodyPr>
          <a:lstStyle/>
          <a:p>
            <a:r>
              <a:rPr lang="it-IT" sz="1100" b="0" i="0" u="none" strike="noStrike" baseline="0" dirty="0">
                <a:solidFill>
                  <a:srgbClr val="211D1E"/>
                </a:solidFill>
                <a:latin typeface="Arial" panose="020B0604020202020204" pitchFamily="34" charset="0"/>
                <a:cs typeface="Arial" panose="020B0604020202020204" pitchFamily="34" charset="0"/>
              </a:rPr>
              <a:t>si programma nel tempo una serie di interventi finalizzati al miglior funzionamento della macchina </a:t>
            </a:r>
            <a:endParaRPr lang="it-IT" sz="1100" dirty="0">
              <a:latin typeface="Arial" panose="020B0604020202020204" pitchFamily="34" charset="0"/>
              <a:cs typeface="Arial" panose="020B0604020202020204" pitchFamily="34" charset="0"/>
            </a:endParaRPr>
          </a:p>
        </p:txBody>
      </p:sp>
      <p:sp>
        <p:nvSpPr>
          <p:cNvPr id="31" name="CasellaDiTesto 30">
            <a:extLst>
              <a:ext uri="{FF2B5EF4-FFF2-40B4-BE49-F238E27FC236}">
                <a16:creationId xmlns:a16="http://schemas.microsoft.com/office/drawing/2014/main" xmlns="" id="{758DBBC7-B4D7-6819-591D-8AB59776A0FB}"/>
              </a:ext>
            </a:extLst>
          </p:cNvPr>
          <p:cNvSpPr txBox="1"/>
          <p:nvPr/>
        </p:nvSpPr>
        <p:spPr>
          <a:xfrm>
            <a:off x="1293735" y="4079597"/>
            <a:ext cx="2360394" cy="938719"/>
          </a:xfrm>
          <a:prstGeom prst="rect">
            <a:avLst/>
          </a:prstGeom>
          <a:noFill/>
        </p:spPr>
        <p:txBody>
          <a:bodyPr wrap="square">
            <a:spAutoFit/>
          </a:bodyPr>
          <a:lstStyle/>
          <a:p>
            <a:r>
              <a:rPr lang="it-IT" sz="1100" kern="100" dirty="0">
                <a:effectLst/>
                <a:latin typeface="Arial" panose="020B0604020202020204" pitchFamily="34" charset="0"/>
                <a:ea typeface="Calibri" panose="020F0502020204030204" pitchFamily="34" charset="0"/>
                <a:cs typeface="Arial" panose="020B0604020202020204" pitchFamily="34" charset="0"/>
              </a:rPr>
              <a:t>si individua una successione </a:t>
            </a:r>
          </a:p>
          <a:p>
            <a:r>
              <a:rPr lang="it-IT" sz="1100" kern="100" dirty="0">
                <a:effectLst/>
                <a:latin typeface="Arial" panose="020B0604020202020204" pitchFamily="34" charset="0"/>
                <a:ea typeface="Calibri" panose="020F0502020204030204" pitchFamily="34" charset="0"/>
                <a:cs typeface="Arial" panose="020B0604020202020204" pitchFamily="34" charset="0"/>
              </a:rPr>
              <a:t>di verifiche sui componenti, per valutarne lo stato o la sostituzione quando sono ancora funzionanti senza attenderne il guasto </a:t>
            </a:r>
          </a:p>
        </p:txBody>
      </p:sp>
      <p:sp>
        <p:nvSpPr>
          <p:cNvPr id="33" name="CasellaDiTesto 32">
            <a:extLst>
              <a:ext uri="{FF2B5EF4-FFF2-40B4-BE49-F238E27FC236}">
                <a16:creationId xmlns:a16="http://schemas.microsoft.com/office/drawing/2014/main" xmlns="" id="{5C23DC8D-609C-C72E-35E4-AA6C25349FDB}"/>
              </a:ext>
            </a:extLst>
          </p:cNvPr>
          <p:cNvSpPr txBox="1"/>
          <p:nvPr/>
        </p:nvSpPr>
        <p:spPr>
          <a:xfrm>
            <a:off x="5105492" y="4079007"/>
            <a:ext cx="2485519" cy="769441"/>
          </a:xfrm>
          <a:prstGeom prst="rect">
            <a:avLst/>
          </a:prstGeom>
          <a:noFill/>
        </p:spPr>
        <p:txBody>
          <a:bodyPr wrap="square">
            <a:spAutoFit/>
          </a:bodyPr>
          <a:lstStyle/>
          <a:p>
            <a:r>
              <a:rPr lang="it-IT" sz="1100" b="0" i="0" u="none" strike="noStrike" baseline="0" dirty="0">
                <a:solidFill>
                  <a:srgbClr val="211D1E"/>
                </a:solidFill>
                <a:latin typeface="Arial" panose="020B0604020202020204" pitchFamily="34" charset="0"/>
                <a:cs typeface="Arial" panose="020B0604020202020204" pitchFamily="34" charset="0"/>
              </a:rPr>
              <a:t>quando durante un controllo</a:t>
            </a:r>
            <a:br>
              <a:rPr lang="it-IT" sz="1100" b="0" i="0" u="none" strike="noStrike" baseline="0" dirty="0">
                <a:solidFill>
                  <a:srgbClr val="211D1E"/>
                </a:solidFill>
                <a:latin typeface="Arial" panose="020B0604020202020204" pitchFamily="34" charset="0"/>
                <a:cs typeface="Arial" panose="020B0604020202020204" pitchFamily="34" charset="0"/>
              </a:rPr>
            </a:br>
            <a:r>
              <a:rPr lang="it-IT" sz="1100" b="0" i="0" u="none" strike="noStrike" baseline="0" dirty="0">
                <a:solidFill>
                  <a:srgbClr val="211D1E"/>
                </a:solidFill>
                <a:latin typeface="Arial" panose="020B0604020202020204" pitchFamily="34" charset="0"/>
                <a:cs typeface="Arial" panose="020B0604020202020204" pitchFamily="34" charset="0"/>
              </a:rPr>
              <a:t>si riscontra una condizione che porta a eseguire un atto di manutenzione opportuno </a:t>
            </a:r>
            <a:endParaRPr lang="it-IT" sz="1100" dirty="0">
              <a:latin typeface="Arial" panose="020B0604020202020204" pitchFamily="34" charset="0"/>
              <a:cs typeface="Arial" panose="020B0604020202020204" pitchFamily="34" charset="0"/>
            </a:endParaRPr>
          </a:p>
        </p:txBody>
      </p:sp>
      <p:sp>
        <p:nvSpPr>
          <p:cNvPr id="34" name="Rettangolo con angoli arrotondati 33">
            <a:extLst>
              <a:ext uri="{FF2B5EF4-FFF2-40B4-BE49-F238E27FC236}">
                <a16:creationId xmlns:a16="http://schemas.microsoft.com/office/drawing/2014/main" xmlns="" id="{C64F98C8-2AF1-FA73-8B13-B9FABD7C7F88}"/>
              </a:ext>
            </a:extLst>
          </p:cNvPr>
          <p:cNvSpPr/>
          <p:nvPr/>
        </p:nvSpPr>
        <p:spPr>
          <a:xfrm>
            <a:off x="1946202" y="3600000"/>
            <a:ext cx="1035682"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100"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ciclica</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35" name="Rettangolo con angoli arrotondati 34">
            <a:extLst>
              <a:ext uri="{FF2B5EF4-FFF2-40B4-BE49-F238E27FC236}">
                <a16:creationId xmlns:a16="http://schemas.microsoft.com/office/drawing/2014/main" xmlns="" id="{5DD55243-720E-48D3-A29E-7B5074600097}"/>
              </a:ext>
            </a:extLst>
          </p:cNvPr>
          <p:cNvSpPr/>
          <p:nvPr/>
        </p:nvSpPr>
        <p:spPr>
          <a:xfrm>
            <a:off x="5823323" y="3598651"/>
            <a:ext cx="1035683"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1100" i="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on condition</a:t>
            </a:r>
            <a:endParaRPr lang="it-IT" sz="1100" b="1" i="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sp>
        <p:nvSpPr>
          <p:cNvPr id="36" name="Rettangolo con angoli arrotondati 35">
            <a:extLst>
              <a:ext uri="{FF2B5EF4-FFF2-40B4-BE49-F238E27FC236}">
                <a16:creationId xmlns:a16="http://schemas.microsoft.com/office/drawing/2014/main" xmlns="" id="{6F6E20C9-351E-2C26-A4BB-2BAA3B35CC67}"/>
              </a:ext>
            </a:extLst>
          </p:cNvPr>
          <p:cNvSpPr/>
          <p:nvPr/>
        </p:nvSpPr>
        <p:spPr>
          <a:xfrm>
            <a:off x="2243410" y="2109849"/>
            <a:ext cx="4534283"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38" name="Rettangolo con angoli arrotondati 37">
            <a:extLst>
              <a:ext uri="{FF2B5EF4-FFF2-40B4-BE49-F238E27FC236}">
                <a16:creationId xmlns:a16="http://schemas.microsoft.com/office/drawing/2014/main" xmlns="" id="{99C0052F-68A7-2E48-0E0A-0E84DA97A7BC}"/>
              </a:ext>
            </a:extLst>
          </p:cNvPr>
          <p:cNvSpPr/>
          <p:nvPr/>
        </p:nvSpPr>
        <p:spPr>
          <a:xfrm>
            <a:off x="1283846" y="4071600"/>
            <a:ext cx="2360394" cy="938718"/>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39" name="Rettangolo con angoli arrotondati 38">
            <a:extLst>
              <a:ext uri="{FF2B5EF4-FFF2-40B4-BE49-F238E27FC236}">
                <a16:creationId xmlns:a16="http://schemas.microsoft.com/office/drawing/2014/main" xmlns="" id="{7ABECD91-D4B4-49BA-7219-AB685CA1F80A}"/>
              </a:ext>
            </a:extLst>
          </p:cNvPr>
          <p:cNvSpPr/>
          <p:nvPr/>
        </p:nvSpPr>
        <p:spPr>
          <a:xfrm>
            <a:off x="5098403" y="4073133"/>
            <a:ext cx="2485519" cy="757883"/>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40" name="Rettangolo con angoli arrotondati 39">
            <a:extLst>
              <a:ext uri="{FF2B5EF4-FFF2-40B4-BE49-F238E27FC236}">
                <a16:creationId xmlns:a16="http://schemas.microsoft.com/office/drawing/2014/main" xmlns="" id="{18884CE5-90FC-8392-5ADF-CCEF6532785F}"/>
              </a:ext>
            </a:extLst>
          </p:cNvPr>
          <p:cNvSpPr/>
          <p:nvPr/>
        </p:nvSpPr>
        <p:spPr>
          <a:xfrm>
            <a:off x="2243410" y="2735010"/>
            <a:ext cx="4542691" cy="470036"/>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42" name="CasellaDiTesto 41">
            <a:extLst>
              <a:ext uri="{FF2B5EF4-FFF2-40B4-BE49-F238E27FC236}">
                <a16:creationId xmlns:a16="http://schemas.microsoft.com/office/drawing/2014/main" xmlns="" id="{7A727006-CD6F-242E-307C-4A28B6A91BF8}"/>
              </a:ext>
            </a:extLst>
          </p:cNvPr>
          <p:cNvSpPr txBox="1"/>
          <p:nvPr/>
        </p:nvSpPr>
        <p:spPr>
          <a:xfrm>
            <a:off x="2262454" y="5393141"/>
            <a:ext cx="3738188" cy="769441"/>
          </a:xfrm>
          <a:prstGeom prst="rect">
            <a:avLst/>
          </a:prstGeom>
          <a:noFill/>
        </p:spPr>
        <p:txBody>
          <a:bodyPr wrap="square">
            <a:spAutoFit/>
          </a:bodyPr>
          <a:lstStyle/>
          <a:p>
            <a:r>
              <a:rPr lang="it-IT" sz="1100" kern="100" dirty="0">
                <a:solidFill>
                  <a:srgbClr val="211D1E"/>
                </a:solidFill>
                <a:effectLst/>
                <a:latin typeface="Arial" panose="020B0604020202020204" pitchFamily="34" charset="0"/>
                <a:ea typeface="Calibri" panose="020F0502020204030204" pitchFamily="34" charset="0"/>
                <a:cs typeface="Arial" panose="020B0604020202020204" pitchFamily="34" charset="0"/>
              </a:rPr>
              <a:t>previsione del verificarsi di un guasto o di un’anomalia mediante il monitoraggio di alcuni parametri della macchina per elaborarli mediante modelli matematici, </a:t>
            </a:r>
          </a:p>
          <a:p>
            <a:r>
              <a:rPr lang="it-IT" sz="1100" kern="100" dirty="0">
                <a:solidFill>
                  <a:srgbClr val="211D1E"/>
                </a:solidFill>
                <a:effectLst/>
                <a:latin typeface="Arial" panose="020B0604020202020204" pitchFamily="34" charset="0"/>
                <a:ea typeface="Calibri" panose="020F0502020204030204" pitchFamily="34" charset="0"/>
                <a:cs typeface="Arial" panose="020B0604020202020204" pitchFamily="34" charset="0"/>
              </a:rPr>
              <a:t>in modo da riconoscere un sintomo di possibile guasto</a:t>
            </a:r>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sp>
        <p:nvSpPr>
          <p:cNvPr id="43" name="Rettangolo con angoli arrotondati 42">
            <a:extLst>
              <a:ext uri="{FF2B5EF4-FFF2-40B4-BE49-F238E27FC236}">
                <a16:creationId xmlns:a16="http://schemas.microsoft.com/office/drawing/2014/main" xmlns="" id="{165F061D-AB43-3346-86CE-9B37559A1701}"/>
              </a:ext>
            </a:extLst>
          </p:cNvPr>
          <p:cNvSpPr/>
          <p:nvPr/>
        </p:nvSpPr>
        <p:spPr>
          <a:xfrm>
            <a:off x="2250240" y="5367102"/>
            <a:ext cx="3801543" cy="820758"/>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it-IT" sz="1100" kern="1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45" name="Immagine 44">
            <a:extLst>
              <a:ext uri="{FF2B5EF4-FFF2-40B4-BE49-F238E27FC236}">
                <a16:creationId xmlns:a16="http://schemas.microsoft.com/office/drawing/2014/main" xmlns="" id="{A4C87DCF-F52E-3120-D0EE-661EDA03CBE9}"/>
              </a:ext>
            </a:extLst>
          </p:cNvPr>
          <p:cNvPicPr>
            <a:picLocks noChangeAspect="1"/>
          </p:cNvPicPr>
          <p:nvPr/>
        </p:nvPicPr>
        <p:blipFill>
          <a:blip r:embed="rId3"/>
          <a:stretch>
            <a:fillRect/>
          </a:stretch>
        </p:blipFill>
        <p:spPr>
          <a:xfrm>
            <a:off x="7939242" y="2766176"/>
            <a:ext cx="3854819" cy="3842445"/>
          </a:xfrm>
          <a:prstGeom prst="rect">
            <a:avLst/>
          </a:prstGeom>
        </p:spPr>
      </p:pic>
      <p:cxnSp>
        <p:nvCxnSpPr>
          <p:cNvPr id="46" name="Connettore 2 45">
            <a:extLst>
              <a:ext uri="{FF2B5EF4-FFF2-40B4-BE49-F238E27FC236}">
                <a16:creationId xmlns:a16="http://schemas.microsoft.com/office/drawing/2014/main" xmlns="" id="{16EB2AFD-6E22-8795-EA2B-A350531FCD21}"/>
              </a:ext>
            </a:extLst>
          </p:cNvPr>
          <p:cNvCxnSpPr>
            <a:cxnSpLocks/>
            <a:stCxn id="19" idx="3"/>
            <a:endCxn id="22" idx="1"/>
          </p:cNvCxnSpPr>
          <p:nvPr/>
        </p:nvCxnSpPr>
        <p:spPr>
          <a:xfrm flipV="1">
            <a:off x="2464043" y="1565978"/>
            <a:ext cx="185729" cy="1222"/>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49" name="Rettangolo con angoli arrotondati 48">
            <a:extLst>
              <a:ext uri="{FF2B5EF4-FFF2-40B4-BE49-F238E27FC236}">
                <a16:creationId xmlns:a16="http://schemas.microsoft.com/office/drawing/2014/main" xmlns="" id="{999C06AF-3054-BEE7-4437-18BF591C482F}"/>
              </a:ext>
            </a:extLst>
          </p:cNvPr>
          <p:cNvSpPr/>
          <p:nvPr/>
        </p:nvSpPr>
        <p:spPr>
          <a:xfrm>
            <a:off x="8602426" y="2407022"/>
            <a:ext cx="2528449" cy="288000"/>
          </a:xfrm>
          <a:prstGeom prst="roundRect">
            <a:avLst/>
          </a:prstGeom>
          <a:noFill/>
          <a:ln w="1905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100" b="1" kern="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scelta della strategia manutentiva</a:t>
            </a:r>
            <a:endParaRPr lang="it-IT" sz="1100" b="1" dirty="0">
              <a:solidFill>
                <a:srgbClr val="0070C0"/>
              </a:solidFill>
              <a:latin typeface="Arial" panose="020B0604020202020204" pitchFamily="34" charset="0"/>
              <a:ea typeface="Cambria" panose="02040503050406030204" pitchFamily="18" charset="0"/>
              <a:cs typeface="Arial" panose="020B0604020202020204" pitchFamily="34" charset="0"/>
            </a:endParaRPr>
          </a:p>
        </p:txBody>
      </p:sp>
      <p:cxnSp>
        <p:nvCxnSpPr>
          <p:cNvPr id="50" name="Connettore 2 49">
            <a:extLst>
              <a:ext uri="{FF2B5EF4-FFF2-40B4-BE49-F238E27FC236}">
                <a16:creationId xmlns:a16="http://schemas.microsoft.com/office/drawing/2014/main" xmlns="" id="{A4F44C31-EBA1-F269-D664-85F81B5ABF36}"/>
              </a:ext>
            </a:extLst>
          </p:cNvPr>
          <p:cNvCxnSpPr>
            <a:cxnSpLocks/>
            <a:stCxn id="40" idx="2"/>
          </p:cNvCxnSpPr>
          <p:nvPr/>
        </p:nvCxnSpPr>
        <p:spPr>
          <a:xfrm flipH="1">
            <a:off x="4511431" y="3205046"/>
            <a:ext cx="3325" cy="197299"/>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ttore diritto 52">
            <a:extLst>
              <a:ext uri="{FF2B5EF4-FFF2-40B4-BE49-F238E27FC236}">
                <a16:creationId xmlns:a16="http://schemas.microsoft.com/office/drawing/2014/main" xmlns="" id="{BF0FAE73-B2BC-A03C-3190-DA222C1A4DA5}"/>
              </a:ext>
            </a:extLst>
          </p:cNvPr>
          <p:cNvCxnSpPr>
            <a:cxnSpLocks/>
          </p:cNvCxnSpPr>
          <p:nvPr/>
        </p:nvCxnSpPr>
        <p:spPr>
          <a:xfrm>
            <a:off x="2464043" y="3409646"/>
            <a:ext cx="3877121"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0" name="Connettore 2 59">
            <a:extLst>
              <a:ext uri="{FF2B5EF4-FFF2-40B4-BE49-F238E27FC236}">
                <a16:creationId xmlns:a16="http://schemas.microsoft.com/office/drawing/2014/main" xmlns="" id="{BC4D07F4-CB35-D526-F552-F75DBC521019}"/>
              </a:ext>
            </a:extLst>
          </p:cNvPr>
          <p:cNvCxnSpPr>
            <a:cxnSpLocks/>
            <a:endCxn id="35" idx="0"/>
          </p:cNvCxnSpPr>
          <p:nvPr/>
        </p:nvCxnSpPr>
        <p:spPr>
          <a:xfrm>
            <a:off x="6341163" y="3401123"/>
            <a:ext cx="2" cy="197528"/>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ttore 2 62">
            <a:extLst>
              <a:ext uri="{FF2B5EF4-FFF2-40B4-BE49-F238E27FC236}">
                <a16:creationId xmlns:a16="http://schemas.microsoft.com/office/drawing/2014/main" xmlns="" id="{0801E96E-1DA3-2A45-23F9-57A3FE082AD2}"/>
              </a:ext>
            </a:extLst>
          </p:cNvPr>
          <p:cNvCxnSpPr>
            <a:cxnSpLocks/>
            <a:endCxn id="34" idx="0"/>
          </p:cNvCxnSpPr>
          <p:nvPr/>
        </p:nvCxnSpPr>
        <p:spPr>
          <a:xfrm>
            <a:off x="2464043" y="3401123"/>
            <a:ext cx="0" cy="198877"/>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69" name="Connettore 2 68">
            <a:extLst>
              <a:ext uri="{FF2B5EF4-FFF2-40B4-BE49-F238E27FC236}">
                <a16:creationId xmlns:a16="http://schemas.microsoft.com/office/drawing/2014/main" xmlns="" id="{1C712950-986D-B2A4-F8B7-966B9D25C3E2}"/>
              </a:ext>
            </a:extLst>
          </p:cNvPr>
          <p:cNvCxnSpPr>
            <a:cxnSpLocks/>
            <a:stCxn id="35" idx="2"/>
          </p:cNvCxnSpPr>
          <p:nvPr/>
        </p:nvCxnSpPr>
        <p:spPr>
          <a:xfrm>
            <a:off x="6341165" y="3886651"/>
            <a:ext cx="0" cy="17709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72" name="Connettore 2 71">
            <a:extLst>
              <a:ext uri="{FF2B5EF4-FFF2-40B4-BE49-F238E27FC236}">
                <a16:creationId xmlns:a16="http://schemas.microsoft.com/office/drawing/2014/main" xmlns="" id="{5E287131-8BAF-9BE4-3C73-EC7EE9169605}"/>
              </a:ext>
            </a:extLst>
          </p:cNvPr>
          <p:cNvCxnSpPr>
            <a:cxnSpLocks/>
            <a:stCxn id="34" idx="2"/>
            <a:endCxn id="38" idx="0"/>
          </p:cNvCxnSpPr>
          <p:nvPr/>
        </p:nvCxnSpPr>
        <p:spPr>
          <a:xfrm>
            <a:off x="2464043" y="3888000"/>
            <a:ext cx="0" cy="18360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80" name="Connettore 2 79">
            <a:extLst>
              <a:ext uri="{FF2B5EF4-FFF2-40B4-BE49-F238E27FC236}">
                <a16:creationId xmlns:a16="http://schemas.microsoft.com/office/drawing/2014/main" xmlns="" id="{2C38CDF9-3834-3011-A7EA-904ED374EEC1}"/>
              </a:ext>
            </a:extLst>
          </p:cNvPr>
          <p:cNvCxnSpPr>
            <a:cxnSpLocks/>
            <a:stCxn id="27" idx="3"/>
            <a:endCxn id="43" idx="1"/>
          </p:cNvCxnSpPr>
          <p:nvPr/>
        </p:nvCxnSpPr>
        <p:spPr>
          <a:xfrm>
            <a:off x="2043284" y="5776800"/>
            <a:ext cx="206956" cy="681"/>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85" name="Rettangolo 84">
            <a:extLst>
              <a:ext uri="{FF2B5EF4-FFF2-40B4-BE49-F238E27FC236}">
                <a16:creationId xmlns:a16="http://schemas.microsoft.com/office/drawing/2014/main" xmlns="" id="{DAF327B5-B597-D417-BA02-E76564D8F67F}"/>
              </a:ext>
            </a:extLst>
          </p:cNvPr>
          <p:cNvSpPr/>
          <p:nvPr/>
        </p:nvSpPr>
        <p:spPr>
          <a:xfrm>
            <a:off x="7828768" y="2735010"/>
            <a:ext cx="4016555" cy="3916517"/>
          </a:xfrm>
          <a:prstGeom prst="rect">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dirty="0"/>
          </a:p>
        </p:txBody>
      </p:sp>
      <p:cxnSp>
        <p:nvCxnSpPr>
          <p:cNvPr id="86" name="Connettore diritto 85">
            <a:extLst>
              <a:ext uri="{FF2B5EF4-FFF2-40B4-BE49-F238E27FC236}">
                <a16:creationId xmlns:a16="http://schemas.microsoft.com/office/drawing/2014/main" xmlns="" id="{A30BB52B-C938-9170-8246-1E79AE54AAFB}"/>
              </a:ext>
            </a:extLst>
          </p:cNvPr>
          <p:cNvCxnSpPr>
            <a:cxnSpLocks/>
          </p:cNvCxnSpPr>
          <p:nvPr/>
        </p:nvCxnSpPr>
        <p:spPr>
          <a:xfrm>
            <a:off x="874643" y="1711200"/>
            <a:ext cx="0" cy="406560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9" name="Connettore 2 88">
            <a:extLst>
              <a:ext uri="{FF2B5EF4-FFF2-40B4-BE49-F238E27FC236}">
                <a16:creationId xmlns:a16="http://schemas.microsoft.com/office/drawing/2014/main" xmlns="" id="{03168263-554E-2A8B-F146-CA85999597FC}"/>
              </a:ext>
            </a:extLst>
          </p:cNvPr>
          <p:cNvCxnSpPr>
            <a:cxnSpLocks/>
            <a:endCxn id="25" idx="1"/>
          </p:cNvCxnSpPr>
          <p:nvPr/>
        </p:nvCxnSpPr>
        <p:spPr>
          <a:xfrm>
            <a:off x="874643" y="2263022"/>
            <a:ext cx="221449"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3" name="Connettore 2 92">
            <a:extLst>
              <a:ext uri="{FF2B5EF4-FFF2-40B4-BE49-F238E27FC236}">
                <a16:creationId xmlns:a16="http://schemas.microsoft.com/office/drawing/2014/main" xmlns="" id="{8AAAC078-E361-838A-EF43-8AAFCFB825B5}"/>
              </a:ext>
            </a:extLst>
          </p:cNvPr>
          <p:cNvCxnSpPr>
            <a:cxnSpLocks/>
            <a:endCxn id="26" idx="1"/>
          </p:cNvCxnSpPr>
          <p:nvPr/>
        </p:nvCxnSpPr>
        <p:spPr>
          <a:xfrm>
            <a:off x="874642" y="2951012"/>
            <a:ext cx="221450"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Connettore 2 95">
            <a:extLst>
              <a:ext uri="{FF2B5EF4-FFF2-40B4-BE49-F238E27FC236}">
                <a16:creationId xmlns:a16="http://schemas.microsoft.com/office/drawing/2014/main" xmlns="" id="{3FB5902F-E73A-C94A-2487-621440EF93C0}"/>
              </a:ext>
            </a:extLst>
          </p:cNvPr>
          <p:cNvCxnSpPr>
            <a:cxnSpLocks/>
            <a:endCxn id="27" idx="1"/>
          </p:cNvCxnSpPr>
          <p:nvPr/>
        </p:nvCxnSpPr>
        <p:spPr>
          <a:xfrm>
            <a:off x="881606" y="5776800"/>
            <a:ext cx="214485" cy="0"/>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99" name="Connettore 2 98">
            <a:extLst>
              <a:ext uri="{FF2B5EF4-FFF2-40B4-BE49-F238E27FC236}">
                <a16:creationId xmlns:a16="http://schemas.microsoft.com/office/drawing/2014/main" xmlns="" id="{B1C62C1A-2934-3B86-5782-4A88D58B292C}"/>
              </a:ext>
            </a:extLst>
          </p:cNvPr>
          <p:cNvCxnSpPr>
            <a:cxnSpLocks/>
            <a:stCxn id="25" idx="3"/>
            <a:endCxn id="36" idx="1"/>
          </p:cNvCxnSpPr>
          <p:nvPr/>
        </p:nvCxnSpPr>
        <p:spPr>
          <a:xfrm flipV="1">
            <a:off x="2043286" y="2253849"/>
            <a:ext cx="200124" cy="9173"/>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Connettore 2 101">
            <a:extLst>
              <a:ext uri="{FF2B5EF4-FFF2-40B4-BE49-F238E27FC236}">
                <a16:creationId xmlns:a16="http://schemas.microsoft.com/office/drawing/2014/main" xmlns="" id="{9F0F5177-52BA-D296-26F9-F07B2F68B777}"/>
              </a:ext>
            </a:extLst>
          </p:cNvPr>
          <p:cNvCxnSpPr>
            <a:cxnSpLocks/>
            <a:stCxn id="26" idx="3"/>
            <a:endCxn id="29" idx="1"/>
          </p:cNvCxnSpPr>
          <p:nvPr/>
        </p:nvCxnSpPr>
        <p:spPr>
          <a:xfrm flipV="1">
            <a:off x="2043285" y="2950454"/>
            <a:ext cx="204326" cy="558"/>
          </a:xfrm>
          <a:prstGeom prst="straightConnector1">
            <a:avLst/>
          </a:prstGeom>
          <a:ln w="254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332104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6783</TotalTime>
  <Words>537</Words>
  <Application>Microsoft Macintosh PowerPoint</Application>
  <PresentationFormat>Personalizzato</PresentationFormat>
  <Paragraphs>81</Paragraphs>
  <Slides>3</Slides>
  <Notes>1</Notes>
  <HiddenSlides>0</HiddenSlides>
  <MMClips>0</MMClips>
  <ScaleCrop>false</ScaleCrop>
  <HeadingPairs>
    <vt:vector size="6" baseType="variant">
      <vt:variant>
        <vt:lpstr>Tema</vt:lpstr>
      </vt:variant>
      <vt:variant>
        <vt:i4>1</vt:i4>
      </vt:variant>
      <vt:variant>
        <vt:lpstr>Server OLE incorporati</vt:lpstr>
      </vt:variant>
      <vt:variant>
        <vt:i4>1</vt:i4>
      </vt:variant>
      <vt:variant>
        <vt:lpstr>Titoli diapositive</vt:lpstr>
      </vt:variant>
      <vt:variant>
        <vt:i4>3</vt:i4>
      </vt:variant>
    </vt:vector>
  </HeadingPairs>
  <TitlesOfParts>
    <vt:vector size="5" baseType="lpstr">
      <vt:lpstr>Tema di Office</vt:lpstr>
      <vt:lpstr>Equation</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Spiraglio3</cp:lastModifiedBy>
  <cp:revision>312</cp:revision>
  <dcterms:created xsi:type="dcterms:W3CDTF">2018-02-23T18:35:34Z</dcterms:created>
  <dcterms:modified xsi:type="dcterms:W3CDTF">2024-05-23T08:15:45Z</dcterms:modified>
</cp:coreProperties>
</file>